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8"/>
  </p:notesMasterIdLst>
  <p:handoutMasterIdLst>
    <p:handoutMasterId r:id="rId59"/>
  </p:handoutMasterIdLst>
  <p:sldIdLst>
    <p:sldId id="256" r:id="rId2"/>
    <p:sldId id="563" r:id="rId3"/>
    <p:sldId id="561" r:id="rId4"/>
    <p:sldId id="588" r:id="rId5"/>
    <p:sldId id="590" r:id="rId6"/>
    <p:sldId id="591" r:id="rId7"/>
    <p:sldId id="639" r:id="rId8"/>
    <p:sldId id="655" r:id="rId9"/>
    <p:sldId id="257" r:id="rId10"/>
    <p:sldId id="258" r:id="rId11"/>
    <p:sldId id="259" r:id="rId12"/>
    <p:sldId id="260" r:id="rId13"/>
    <p:sldId id="660" r:id="rId14"/>
    <p:sldId id="650" r:id="rId15"/>
    <p:sldId id="656" r:id="rId16"/>
    <p:sldId id="611" r:id="rId17"/>
    <p:sldId id="429" r:id="rId18"/>
    <p:sldId id="579" r:id="rId19"/>
    <p:sldId id="610" r:id="rId20"/>
    <p:sldId id="628" r:id="rId21"/>
    <p:sldId id="615" r:id="rId22"/>
    <p:sldId id="600" r:id="rId23"/>
    <p:sldId id="602" r:id="rId24"/>
    <p:sldId id="598" r:id="rId25"/>
    <p:sldId id="607" r:id="rId26"/>
    <p:sldId id="627" r:id="rId27"/>
    <p:sldId id="604" r:id="rId28"/>
    <p:sldId id="632" r:id="rId29"/>
    <p:sldId id="633" r:id="rId30"/>
    <p:sldId id="634" r:id="rId31"/>
    <p:sldId id="637" r:id="rId32"/>
    <p:sldId id="469" r:id="rId33"/>
    <p:sldId id="536" r:id="rId34"/>
    <p:sldId id="479" r:id="rId35"/>
    <p:sldId id="638" r:id="rId36"/>
    <p:sldId id="626" r:id="rId37"/>
    <p:sldId id="552" r:id="rId38"/>
    <p:sldId id="554" r:id="rId39"/>
    <p:sldId id="557" r:id="rId40"/>
    <p:sldId id="583" r:id="rId41"/>
    <p:sldId id="496" r:id="rId42"/>
    <p:sldId id="468" r:id="rId43"/>
    <p:sldId id="661" r:id="rId44"/>
    <p:sldId id="495" r:id="rId45"/>
    <p:sldId id="392" r:id="rId46"/>
    <p:sldId id="500" r:id="rId47"/>
    <p:sldId id="269" r:id="rId48"/>
    <p:sldId id="302" r:id="rId49"/>
    <p:sldId id="408" r:id="rId50"/>
    <p:sldId id="304" r:id="rId51"/>
    <p:sldId id="527" r:id="rId52"/>
    <p:sldId id="406" r:id="rId53"/>
    <p:sldId id="513" r:id="rId54"/>
    <p:sldId id="641" r:id="rId55"/>
    <p:sldId id="635" r:id="rId56"/>
    <p:sldId id="663" r:id="rId57"/>
  </p:sldIdLst>
  <p:sldSz cx="11879263" cy="7921625"/>
  <p:notesSz cx="7099300" cy="10234613"/>
  <p:custDataLst>
    <p:tags r:id="rId60"/>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25"/>
    <p:restoredTop sz="74978" autoAdjust="0"/>
  </p:normalViewPr>
  <p:slideViewPr>
    <p:cSldViewPr>
      <p:cViewPr varScale="1">
        <p:scale>
          <a:sx n="131" d="100"/>
          <a:sy n="131" d="100"/>
        </p:scale>
        <p:origin x="2976"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7E97C3-B1B4-5A4B-850B-8297D6490D79}" type="doc">
      <dgm:prSet loTypeId="urn:microsoft.com/office/officeart/2005/8/layout/pyramid1" loCatId="" qsTypeId="urn:microsoft.com/office/officeart/2005/8/quickstyle/3d2" qsCatId="3D" csTypeId="urn:microsoft.com/office/officeart/2005/8/colors/accent1_2" csCatId="accent1" phldr="1"/>
      <dgm:spPr/>
    </dgm:pt>
    <dgm:pt modelId="{93C7F82B-08C3-8949-8496-CF2A3E6E8E67}">
      <dgm:prSet phldrT="[Text]" custT="1"/>
      <dgm:spPr>
        <a:solidFill>
          <a:schemeClr val="bg1"/>
        </a:solidFill>
      </dgm:spPr>
      <dgm:t>
        <a:bodyPr/>
        <a:lstStyle/>
        <a:p>
          <a:endParaRPr lang="en-US" sz="1400" dirty="0"/>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Knowledge:</a:t>
          </a:r>
        </a:p>
        <a:p>
          <a:r>
            <a:rPr lang="en-US" sz="1400" dirty="0">
              <a:latin typeface="Calibri" panose="020F0502020204030204" pitchFamily="34" charset="0"/>
              <a:cs typeface="Calibri" panose="020F0502020204030204" pitchFamily="34" charset="0"/>
            </a:rPr>
            <a:t>If SOS then “send ship”</a:t>
          </a:r>
        </a:p>
      </dgm:t>
    </dgm:pt>
    <dgm:pt modelId="{B013B22C-F18E-D346-83F3-5656CCA676F2}" type="parTrans" cxnId="{F3EEF352-DDD6-C84C-AD7F-1062F4E6E25A}">
      <dgm:prSet/>
      <dgm:spPr/>
      <dgm:t>
        <a:bodyPr/>
        <a:lstStyle/>
        <a:p>
          <a:endParaRPr lang="en-US" sz="900"/>
        </a:p>
      </dgm:t>
    </dgm:pt>
    <dgm:pt modelId="{41815C83-386A-6844-9717-FBDF30ABECA0}" type="sibTrans" cxnId="{F3EEF352-DDD6-C84C-AD7F-1062F4E6E25A}">
      <dgm:prSet/>
      <dgm:spPr/>
      <dgm:t>
        <a:bodyPr/>
        <a:lstStyle/>
        <a:p>
          <a:endParaRPr lang="en-US" sz="900"/>
        </a:p>
      </dgm:t>
    </dgm:pt>
    <dgm:pt modelId="{01640790-FEF5-564B-A426-477D6CA9370F}">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Information: SOS</a:t>
          </a:r>
        </a:p>
      </dgm:t>
    </dgm:pt>
    <dgm:pt modelId="{7161BC08-A465-314B-B09E-DA59C69C7475}" type="parTrans" cxnId="{DEE789E1-8640-BA4C-9554-9A01C913F595}">
      <dgm:prSet/>
      <dgm:spPr/>
      <dgm:t>
        <a:bodyPr/>
        <a:lstStyle/>
        <a:p>
          <a:endParaRPr lang="en-US" sz="900"/>
        </a:p>
      </dgm:t>
    </dgm:pt>
    <dgm:pt modelId="{C7B61EC0-7EA7-D74C-8FD9-B0950A808913}" type="sibTrans" cxnId="{DEE789E1-8640-BA4C-9554-9A01C913F595}">
      <dgm:prSet/>
      <dgm:spPr/>
      <dgm:t>
        <a:bodyPr/>
        <a:lstStyle/>
        <a:p>
          <a:endParaRPr lang="en-US" sz="900"/>
        </a:p>
      </dgm:t>
    </dgm:pt>
    <dgm:pt modelId="{3F9FCCB9-6FE0-E947-BA00-EDAA2911E3B5}">
      <dgm:prSet phldrT="[Text]" custT="1"/>
      <dgm:spPr>
        <a:solidFill>
          <a:schemeClr val="bg1"/>
        </a:solidFill>
      </dgm:spPr>
      <dgm:t>
        <a:bodyPr/>
        <a:lstStyle/>
        <a:p>
          <a:r>
            <a:rPr lang="en-US" sz="1400" dirty="0">
              <a:latin typeface="Calibri" panose="020F0502020204030204" pitchFamily="34" charset="0"/>
              <a:cs typeface="Calibri" panose="020F0502020204030204" pitchFamily="34" charset="0"/>
            </a:rPr>
            <a:t>Data: • • • − − − • • • </a:t>
          </a:r>
        </a:p>
      </dgm:t>
    </dgm:pt>
    <dgm:pt modelId="{22DAA751-219E-EB45-B4C9-D255653D561B}" type="parTrans" cxnId="{74B9706D-B2A3-FE41-B601-46728C21ED54}">
      <dgm:prSet/>
      <dgm:spPr/>
      <dgm:t>
        <a:bodyPr/>
        <a:lstStyle/>
        <a:p>
          <a:endParaRPr lang="en-US" sz="900"/>
        </a:p>
      </dgm:t>
    </dgm:pt>
    <dgm:pt modelId="{7F7C10AD-3078-8F4F-8C45-8748D5717F02}" type="sibTrans" cxnId="{74B9706D-B2A3-FE41-B601-46728C21ED54}">
      <dgm:prSet/>
      <dgm:spPr/>
      <dgm:t>
        <a:bodyPr/>
        <a:lstStyle/>
        <a:p>
          <a:endParaRPr lang="en-US" sz="900"/>
        </a:p>
      </dgm:t>
    </dgm:pt>
    <dgm:pt modelId="{5AF3D786-B2FC-8247-B556-28D6E6255448}" type="pres">
      <dgm:prSet presAssocID="{BC7E97C3-B1B4-5A4B-850B-8297D6490D79}" presName="Name0" presStyleCnt="0">
        <dgm:presLayoutVars>
          <dgm:dir/>
          <dgm:animLvl val="lvl"/>
          <dgm:resizeHandles val="exact"/>
        </dgm:presLayoutVars>
      </dgm:prSet>
      <dgm:spPr/>
    </dgm:pt>
    <dgm:pt modelId="{177D5721-F8DD-5840-990E-60EBFA1BE5B6}" type="pres">
      <dgm:prSet presAssocID="{93C7F82B-08C3-8949-8496-CF2A3E6E8E67}" presName="Name8" presStyleCnt="0"/>
      <dgm:spPr/>
    </dgm:pt>
    <dgm:pt modelId="{E8CF7988-FCE3-574B-8C3F-CD4B2259C0A6}" type="pres">
      <dgm:prSet presAssocID="{93C7F82B-08C3-8949-8496-CF2A3E6E8E67}" presName="level" presStyleLbl="node1" presStyleIdx="0" presStyleCnt="3" custScaleX="99227" custScaleY="284234">
        <dgm:presLayoutVars>
          <dgm:chMax val="1"/>
          <dgm:bulletEnabled val="1"/>
        </dgm:presLayoutVars>
      </dgm:prSet>
      <dgm:spPr/>
    </dgm:pt>
    <dgm:pt modelId="{C5DD03C4-9F2E-EC41-A44F-817AB28F74AA}" type="pres">
      <dgm:prSet presAssocID="{93C7F82B-08C3-8949-8496-CF2A3E6E8E67}" presName="levelTx" presStyleLbl="revTx" presStyleIdx="0" presStyleCnt="0">
        <dgm:presLayoutVars>
          <dgm:chMax val="1"/>
          <dgm:bulletEnabled val="1"/>
        </dgm:presLayoutVars>
      </dgm:prSet>
      <dgm:spPr/>
    </dgm:pt>
    <dgm:pt modelId="{65B0CE4B-F3FD-D848-A51B-49ACD1FA9C15}" type="pres">
      <dgm:prSet presAssocID="{01640790-FEF5-564B-A426-477D6CA9370F}" presName="Name8" presStyleCnt="0"/>
      <dgm:spPr/>
    </dgm:pt>
    <dgm:pt modelId="{8356CFCA-BC6F-1045-B1FC-CB65C0FF6032}" type="pres">
      <dgm:prSet presAssocID="{01640790-FEF5-564B-A426-477D6CA9370F}" presName="level" presStyleLbl="node1" presStyleIdx="1" presStyleCnt="3">
        <dgm:presLayoutVars>
          <dgm:chMax val="1"/>
          <dgm:bulletEnabled val="1"/>
        </dgm:presLayoutVars>
      </dgm:prSet>
      <dgm:spPr/>
    </dgm:pt>
    <dgm:pt modelId="{14C50E01-9588-0E49-883C-941BE9AB22B0}" type="pres">
      <dgm:prSet presAssocID="{01640790-FEF5-564B-A426-477D6CA9370F}" presName="levelTx" presStyleLbl="revTx" presStyleIdx="0" presStyleCnt="0">
        <dgm:presLayoutVars>
          <dgm:chMax val="1"/>
          <dgm:bulletEnabled val="1"/>
        </dgm:presLayoutVars>
      </dgm:prSet>
      <dgm:spPr/>
    </dgm:pt>
    <dgm:pt modelId="{81525A85-DFE6-C34C-8C65-B5A71A63AF24}" type="pres">
      <dgm:prSet presAssocID="{3F9FCCB9-6FE0-E947-BA00-EDAA2911E3B5}" presName="Name8" presStyleCnt="0"/>
      <dgm:spPr/>
    </dgm:pt>
    <dgm:pt modelId="{12F1E049-4BEB-FC4D-B62C-47FDC360CF49}" type="pres">
      <dgm:prSet presAssocID="{3F9FCCB9-6FE0-E947-BA00-EDAA2911E3B5}" presName="level" presStyleLbl="node1" presStyleIdx="2" presStyleCnt="3">
        <dgm:presLayoutVars>
          <dgm:chMax val="1"/>
          <dgm:bulletEnabled val="1"/>
        </dgm:presLayoutVars>
      </dgm:prSet>
      <dgm:spPr/>
    </dgm:pt>
    <dgm:pt modelId="{74202179-A9B8-0841-84F8-C238CBD933AC}" type="pres">
      <dgm:prSet presAssocID="{3F9FCCB9-6FE0-E947-BA00-EDAA2911E3B5}" presName="levelTx" presStyleLbl="revTx" presStyleIdx="0" presStyleCnt="0">
        <dgm:presLayoutVars>
          <dgm:chMax val="1"/>
          <dgm:bulletEnabled val="1"/>
        </dgm:presLayoutVars>
      </dgm:prSet>
      <dgm:spPr/>
    </dgm:pt>
  </dgm:ptLst>
  <dgm:cxnLst>
    <dgm:cxn modelId="{597AA020-837B-A54A-A0E3-ECF258B7A85F}" type="presOf" srcId="{3F9FCCB9-6FE0-E947-BA00-EDAA2911E3B5}" destId="{12F1E049-4BEB-FC4D-B62C-47FDC360CF49}" srcOrd="0" destOrd="0" presId="urn:microsoft.com/office/officeart/2005/8/layout/pyramid1"/>
    <dgm:cxn modelId="{D4BF7A52-EC09-4A46-8D2E-430181E547E7}" type="presOf" srcId="{01640790-FEF5-564B-A426-477D6CA9370F}" destId="{14C50E01-9588-0E49-883C-941BE9AB22B0}" srcOrd="1" destOrd="0" presId="urn:microsoft.com/office/officeart/2005/8/layout/pyramid1"/>
    <dgm:cxn modelId="{F3EEF352-DDD6-C84C-AD7F-1062F4E6E25A}" srcId="{BC7E97C3-B1B4-5A4B-850B-8297D6490D79}" destId="{93C7F82B-08C3-8949-8496-CF2A3E6E8E67}" srcOrd="0" destOrd="0" parTransId="{B013B22C-F18E-D346-83F3-5656CCA676F2}" sibTransId="{41815C83-386A-6844-9717-FBDF30ABECA0}"/>
    <dgm:cxn modelId="{8A0F0B5F-20F1-6C42-AEBB-5C1382D95FD5}" type="presOf" srcId="{BC7E97C3-B1B4-5A4B-850B-8297D6490D79}" destId="{5AF3D786-B2FC-8247-B556-28D6E6255448}" srcOrd="0" destOrd="0" presId="urn:microsoft.com/office/officeart/2005/8/layout/pyramid1"/>
    <dgm:cxn modelId="{D98EFE62-B7D7-EF43-B60A-3FC86C094949}" type="presOf" srcId="{93C7F82B-08C3-8949-8496-CF2A3E6E8E67}" destId="{E8CF7988-FCE3-574B-8C3F-CD4B2259C0A6}" srcOrd="0" destOrd="0" presId="urn:microsoft.com/office/officeart/2005/8/layout/pyramid1"/>
    <dgm:cxn modelId="{74B9706D-B2A3-FE41-B601-46728C21ED54}" srcId="{BC7E97C3-B1B4-5A4B-850B-8297D6490D79}" destId="{3F9FCCB9-6FE0-E947-BA00-EDAA2911E3B5}" srcOrd="2" destOrd="0" parTransId="{22DAA751-219E-EB45-B4C9-D255653D561B}" sibTransId="{7F7C10AD-3078-8F4F-8C45-8748D5717F02}"/>
    <dgm:cxn modelId="{44470F81-B9A9-2F43-9EAA-23E503149EE5}" type="presOf" srcId="{3F9FCCB9-6FE0-E947-BA00-EDAA2911E3B5}" destId="{74202179-A9B8-0841-84F8-C238CBD933AC}" srcOrd="1" destOrd="0" presId="urn:microsoft.com/office/officeart/2005/8/layout/pyramid1"/>
    <dgm:cxn modelId="{D9F875A7-5D03-D941-83B4-F6688CC05112}" type="presOf" srcId="{01640790-FEF5-564B-A426-477D6CA9370F}" destId="{8356CFCA-BC6F-1045-B1FC-CB65C0FF6032}" srcOrd="0" destOrd="0" presId="urn:microsoft.com/office/officeart/2005/8/layout/pyramid1"/>
    <dgm:cxn modelId="{DEE789E1-8640-BA4C-9554-9A01C913F595}" srcId="{BC7E97C3-B1B4-5A4B-850B-8297D6490D79}" destId="{01640790-FEF5-564B-A426-477D6CA9370F}" srcOrd="1" destOrd="0" parTransId="{7161BC08-A465-314B-B09E-DA59C69C7475}" sibTransId="{C7B61EC0-7EA7-D74C-8FD9-B0950A808913}"/>
    <dgm:cxn modelId="{6A81ABFF-0E6E-8440-A864-D45444FEE178}" type="presOf" srcId="{93C7F82B-08C3-8949-8496-CF2A3E6E8E67}" destId="{C5DD03C4-9F2E-EC41-A44F-817AB28F74AA}" srcOrd="1" destOrd="0" presId="urn:microsoft.com/office/officeart/2005/8/layout/pyramid1"/>
    <dgm:cxn modelId="{FABDD39D-7CDC-984E-AFAB-93AC4903FF2F}" type="presParOf" srcId="{5AF3D786-B2FC-8247-B556-28D6E6255448}" destId="{177D5721-F8DD-5840-990E-60EBFA1BE5B6}" srcOrd="0" destOrd="0" presId="urn:microsoft.com/office/officeart/2005/8/layout/pyramid1"/>
    <dgm:cxn modelId="{0B4F045B-1416-2744-96F3-9A9D784559E1}" type="presParOf" srcId="{177D5721-F8DD-5840-990E-60EBFA1BE5B6}" destId="{E8CF7988-FCE3-574B-8C3F-CD4B2259C0A6}" srcOrd="0" destOrd="0" presId="urn:microsoft.com/office/officeart/2005/8/layout/pyramid1"/>
    <dgm:cxn modelId="{82E876E8-002C-2947-9B64-553846FF7F05}" type="presParOf" srcId="{177D5721-F8DD-5840-990E-60EBFA1BE5B6}" destId="{C5DD03C4-9F2E-EC41-A44F-817AB28F74AA}" srcOrd="1" destOrd="0" presId="urn:microsoft.com/office/officeart/2005/8/layout/pyramid1"/>
    <dgm:cxn modelId="{E74ACDDE-9500-AA49-9D7D-3392C02356CD}" type="presParOf" srcId="{5AF3D786-B2FC-8247-B556-28D6E6255448}" destId="{65B0CE4B-F3FD-D848-A51B-49ACD1FA9C15}" srcOrd="1" destOrd="0" presId="urn:microsoft.com/office/officeart/2005/8/layout/pyramid1"/>
    <dgm:cxn modelId="{6DED466B-C00C-BC45-AF72-CBA8E36AAB70}" type="presParOf" srcId="{65B0CE4B-F3FD-D848-A51B-49ACD1FA9C15}" destId="{8356CFCA-BC6F-1045-B1FC-CB65C0FF6032}" srcOrd="0" destOrd="0" presId="urn:microsoft.com/office/officeart/2005/8/layout/pyramid1"/>
    <dgm:cxn modelId="{97DF05DC-173A-134D-B896-77EFAE31836E}" type="presParOf" srcId="{65B0CE4B-F3FD-D848-A51B-49ACD1FA9C15}" destId="{14C50E01-9588-0E49-883C-941BE9AB22B0}" srcOrd="1" destOrd="0" presId="urn:microsoft.com/office/officeart/2005/8/layout/pyramid1"/>
    <dgm:cxn modelId="{84BA4CAC-B076-984F-9C9D-73B7B0025A9B}" type="presParOf" srcId="{5AF3D786-B2FC-8247-B556-28D6E6255448}" destId="{81525A85-DFE6-C34C-8C65-B5A71A63AF24}" srcOrd="2" destOrd="0" presId="urn:microsoft.com/office/officeart/2005/8/layout/pyramid1"/>
    <dgm:cxn modelId="{63D16828-EF22-9148-85FB-E20FDE761802}" type="presParOf" srcId="{81525A85-DFE6-C34C-8C65-B5A71A63AF24}" destId="{12F1E049-4BEB-FC4D-B62C-47FDC360CF49}" srcOrd="0" destOrd="0" presId="urn:microsoft.com/office/officeart/2005/8/layout/pyramid1"/>
    <dgm:cxn modelId="{636C84A0-3839-9248-8B65-6A38266E7CEA}" type="presParOf" srcId="{81525A85-DFE6-C34C-8C65-B5A71A63AF24}" destId="{74202179-A9B8-0841-84F8-C238CBD933AC}"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custT="1"/>
      <dgm:spPr/>
      <dgm:t>
        <a:bodyPr/>
        <a:lstStyle/>
        <a:p>
          <a:r>
            <a:rPr lang="en-US" sz="3600" dirty="0">
              <a:latin typeface="Calibri" charset="0"/>
              <a:ea typeface="Calibri" charset="0"/>
              <a:cs typeface="Calibri" charset="0"/>
            </a:rPr>
            <a:t>Knowledge</a:t>
          </a:r>
        </a:p>
        <a:p>
          <a:r>
            <a:rPr lang="en-US" sz="2400" dirty="0">
              <a:latin typeface="Calibri" charset="0"/>
              <a:ea typeface="Calibri" charset="0"/>
              <a:cs typeface="Calibri" charset="0"/>
            </a:rPr>
            <a:t>Open relationships</a:t>
          </a:r>
        </a:p>
      </dgm:t>
    </dgm:pt>
    <dgm:pt modelId="{EAE33B5B-C553-E043-83D3-FE956B2C3520}" type="parTrans" cxnId="{9D619465-825F-E845-B836-D6FE1F73C16A}">
      <dgm:prSet/>
      <dgm:spPr/>
      <dgm:t>
        <a:bodyPr/>
        <a:lstStyle/>
        <a:p>
          <a:endParaRPr lang="en-US" sz="1400">
            <a:latin typeface="Calibri" charset="0"/>
            <a:ea typeface="Calibri" charset="0"/>
            <a:cs typeface="Calibri" charset="0"/>
          </a:endParaRPr>
        </a:p>
      </dgm:t>
    </dgm:pt>
    <dgm:pt modelId="{C82C3316-844B-554C-95F0-A4F603EC4EFE}" type="sibTrans" cxnId="{9D619465-825F-E845-B836-D6FE1F73C16A}">
      <dgm:prSet/>
      <dgm:spPr/>
      <dgm:t>
        <a:bodyPr/>
        <a:lstStyle/>
        <a:p>
          <a:endParaRPr lang="en-US" sz="1400">
            <a:latin typeface="Calibri" charset="0"/>
            <a:ea typeface="Calibri" charset="0"/>
            <a:cs typeface="Calibri" charset="0"/>
          </a:endParaRPr>
        </a:p>
      </dgm:t>
    </dgm:pt>
    <dgm:pt modelId="{4290004B-D2E0-7449-8CE6-F129BBD80DE3}">
      <dgm:prSet phldrT="[Text]" custT="1"/>
      <dgm:spPr/>
      <dgm:t>
        <a:bodyPr/>
        <a:lstStyle/>
        <a:p>
          <a:r>
            <a:rPr lang="en-US" sz="3600" dirty="0">
              <a:latin typeface="Calibri" charset="0"/>
              <a:ea typeface="Calibri" charset="0"/>
              <a:cs typeface="Calibri" charset="0"/>
            </a:rPr>
            <a:t>Structured Data</a:t>
          </a:r>
        </a:p>
        <a:p>
          <a:r>
            <a:rPr lang="en-US" sz="2000" dirty="0">
              <a:latin typeface="Calibri" charset="0"/>
              <a:ea typeface="Calibri" charset="0"/>
              <a:cs typeface="Calibri" charset="0"/>
            </a:rPr>
            <a:t>Domain specific relations</a:t>
          </a:r>
        </a:p>
      </dgm:t>
    </dgm:pt>
    <dgm:pt modelId="{3995FB4A-7EB3-C042-8288-1E3C7F11C148}" type="parTrans" cxnId="{14590119-D865-C448-BDC5-542591A8AEA8}">
      <dgm:prSet/>
      <dgm:spPr/>
      <dgm:t>
        <a:bodyPr/>
        <a:lstStyle/>
        <a:p>
          <a:endParaRPr lang="en-US" sz="1400">
            <a:latin typeface="Calibri" charset="0"/>
            <a:ea typeface="Calibri" charset="0"/>
            <a:cs typeface="Calibri" charset="0"/>
          </a:endParaRPr>
        </a:p>
      </dgm:t>
    </dgm:pt>
    <dgm:pt modelId="{D96F90E2-A1F8-574F-B3C3-C06BEC27515D}" type="sibTrans" cxnId="{14590119-D865-C448-BDC5-542591A8AEA8}">
      <dgm:prSet/>
      <dgm:spPr/>
      <dgm:t>
        <a:bodyPr/>
        <a:lstStyle/>
        <a:p>
          <a:endParaRPr lang="en-US" sz="1400">
            <a:latin typeface="Calibri" charset="0"/>
            <a:ea typeface="Calibri" charset="0"/>
            <a:cs typeface="Calibri" charset="0"/>
          </a:endParaRPr>
        </a:p>
      </dgm:t>
    </dgm:pt>
    <dgm:pt modelId="{CF11FEF9-F910-A04C-AE30-7F52A5A8F10E}">
      <dgm:prSet phldrT="[Text]" custT="1"/>
      <dgm:spPr/>
      <dgm:t>
        <a:bodyPr/>
        <a:lstStyle/>
        <a:p>
          <a:r>
            <a:rPr lang="en-US" sz="3600" dirty="0">
              <a:latin typeface="Calibri" charset="0"/>
              <a:ea typeface="Calibri" charset="0"/>
              <a:cs typeface="Calibri" charset="0"/>
            </a:rPr>
            <a:t>Unstructured Data</a:t>
          </a:r>
        </a:p>
        <a:p>
          <a:r>
            <a:rPr lang="en-US" sz="1800" dirty="0">
              <a:latin typeface="Calibri" charset="0"/>
              <a:ea typeface="Calibri" charset="0"/>
              <a:cs typeface="Calibri" charset="0"/>
            </a:rPr>
            <a:t>Simple static data structures</a:t>
          </a:r>
        </a:p>
      </dgm:t>
    </dgm:pt>
    <dgm:pt modelId="{16E54CC7-2DB7-C444-BF10-67A19E3EC9FD}" type="parTrans" cxnId="{10280A49-B5AB-844A-86D0-E2904B582EF4}">
      <dgm:prSet/>
      <dgm:spPr/>
      <dgm:t>
        <a:bodyPr/>
        <a:lstStyle/>
        <a:p>
          <a:endParaRPr lang="en-US" sz="1400">
            <a:latin typeface="Calibri" charset="0"/>
            <a:ea typeface="Calibri" charset="0"/>
            <a:cs typeface="Calibri" charset="0"/>
          </a:endParaRPr>
        </a:p>
      </dgm:t>
    </dgm:pt>
    <dgm:pt modelId="{368853FA-D8E0-DE4E-9C20-D928C24AF182}" type="sibTrans" cxnId="{10280A49-B5AB-844A-86D0-E2904B582EF4}">
      <dgm:prSet/>
      <dgm:spPr/>
      <dgm:t>
        <a:bodyPr/>
        <a:lstStyle/>
        <a:p>
          <a:endParaRPr lang="en-US" sz="1400">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F7988-FCE3-574B-8C3F-CD4B2259C0A6}">
      <dsp:nvSpPr>
        <dsp:cNvPr id="0" name=""/>
        <dsp:cNvSpPr/>
      </dsp:nvSpPr>
      <dsp:spPr>
        <a:xfrm>
          <a:off x="756223" y="0"/>
          <a:ext cx="2109653" cy="129598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endParaRPr lang="en-US" sz="1400" kern="1200" dirty="0">
            <a:latin typeface="Calibri" panose="020F0502020204030204" pitchFamily="34" charset="0"/>
            <a:cs typeface="Calibri" panose="020F0502020204030204" pitchFamily="34" charset="0"/>
          </a:endParaRP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Knowledge:</a:t>
          </a:r>
        </a:p>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If SOS then “send ship”</a:t>
          </a:r>
        </a:p>
      </dsp:txBody>
      <dsp:txXfrm>
        <a:off x="756223" y="0"/>
        <a:ext cx="2109653" cy="1295988"/>
      </dsp:txXfrm>
    </dsp:sp>
    <dsp:sp modelId="{8356CFCA-BC6F-1045-B1FC-CB65C0FF6032}">
      <dsp:nvSpPr>
        <dsp:cNvPr id="0" name=""/>
        <dsp:cNvSpPr/>
      </dsp:nvSpPr>
      <dsp:spPr>
        <a:xfrm>
          <a:off x="374003" y="1295988"/>
          <a:ext cx="2874093"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Information: SOS</a:t>
          </a:r>
        </a:p>
      </dsp:txBody>
      <dsp:txXfrm>
        <a:off x="876969" y="1295988"/>
        <a:ext cx="1868161" cy="455958"/>
      </dsp:txXfrm>
    </dsp:sp>
    <dsp:sp modelId="{12F1E049-4BEB-FC4D-B62C-47FDC360CF49}">
      <dsp:nvSpPr>
        <dsp:cNvPr id="0" name=""/>
        <dsp:cNvSpPr/>
      </dsp:nvSpPr>
      <dsp:spPr>
        <a:xfrm>
          <a:off x="0" y="1751946"/>
          <a:ext cx="3622100" cy="455958"/>
        </a:xfrm>
        <a:prstGeom prst="trapezoid">
          <a:avLst>
            <a:gd name="adj" fmla="val 82026"/>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Data: • • • − − − • • • </a:t>
          </a:r>
        </a:p>
      </dsp:txBody>
      <dsp:txXfrm>
        <a:off x="633867" y="1751946"/>
        <a:ext cx="2354365" cy="45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Knowledge</a:t>
          </a:r>
        </a:p>
        <a:p>
          <a:pPr marL="0" lvl="0" indent="0" algn="ctr" defTabSz="1600200">
            <a:lnSpc>
              <a:spcPct val="90000"/>
            </a:lnSpc>
            <a:spcBef>
              <a:spcPct val="0"/>
            </a:spcBef>
            <a:spcAft>
              <a:spcPct val="35000"/>
            </a:spcAft>
            <a:buNone/>
          </a:pPr>
          <a:r>
            <a:rPr lang="en-US" sz="2400" kern="1200" dirty="0">
              <a:latin typeface="Calibri" charset="0"/>
              <a:ea typeface="Calibri" charset="0"/>
              <a:cs typeface="Calibri" charset="0"/>
            </a:rPr>
            <a:t>Open relationships</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Structured Data</a:t>
          </a:r>
        </a:p>
        <a:p>
          <a:pPr marL="0" lvl="0" indent="0" algn="ctr" defTabSz="1600200">
            <a:lnSpc>
              <a:spcPct val="90000"/>
            </a:lnSpc>
            <a:spcBef>
              <a:spcPct val="0"/>
            </a:spcBef>
            <a:spcAft>
              <a:spcPct val="35000"/>
            </a:spcAft>
            <a:buNone/>
          </a:pPr>
          <a:r>
            <a:rPr lang="en-US" sz="2000" kern="1200" dirty="0">
              <a:latin typeface="Calibri" charset="0"/>
              <a:ea typeface="Calibri" charset="0"/>
              <a:cs typeface="Calibri" charset="0"/>
            </a:rPr>
            <a:t>Domain specific relations</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Calibri" charset="0"/>
              <a:ea typeface="Calibri" charset="0"/>
              <a:cs typeface="Calibri" charset="0"/>
            </a:rPr>
            <a:t>Unstructured Data</a:t>
          </a:r>
        </a:p>
        <a:p>
          <a:pPr marL="0" lvl="0" indent="0" algn="ctr" defTabSz="1600200">
            <a:lnSpc>
              <a:spcPct val="90000"/>
            </a:lnSpc>
            <a:spcBef>
              <a:spcPct val="0"/>
            </a:spcBef>
            <a:spcAft>
              <a:spcPct val="35000"/>
            </a:spcAft>
            <a:buNone/>
          </a:pPr>
          <a:r>
            <a:rPr lang="en-US" sz="1800" kern="1200" dirty="0">
              <a:latin typeface="Calibri" charset="0"/>
              <a:ea typeface="Calibri" charset="0"/>
              <a:cs typeface="Calibri" charset="0"/>
            </a:rPr>
            <a:t>Simple static data structures</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process by a simple example. Let us assume that a ship is in distress and sends the (famous) SOS signal to the coast guard.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94761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Looking in more detail on what is happening, we can identify different aspects of this process.</a:t>
            </a:r>
          </a:p>
          <a:p>
            <a:endParaRPr lang="en-US" sz="1200" dirty="0"/>
          </a:p>
          <a:p>
            <a:r>
              <a:rPr lang="en-US" sz="1200" dirty="0"/>
              <a:t>First, we observe that the ship is sending a signal. This corresponds to the transmission of data, irrespective of how the data is transmitted over communication channel, e.g., by radio, Internet, Morse, fume signals etc.</a:t>
            </a:r>
          </a:p>
          <a:p>
            <a:endParaRPr lang="en-US" sz="1200" dirty="0"/>
          </a:p>
          <a:p>
            <a:r>
              <a:rPr lang="en-US" sz="1200" dirty="0"/>
              <a:t>The receiver of the data (the Morse code) has then the task of interpreting the data (or signal). Only this establishes what we would consider information. So, information is related to the understanding of data or giving meaning to the data. Without being able to perform this interpretation of the data at the receiver, sending the signal would be useless.</a:t>
            </a:r>
          </a:p>
          <a:p>
            <a:endParaRPr lang="en-US" sz="1200" dirty="0"/>
          </a:p>
          <a:p>
            <a:r>
              <a:rPr lang="en-US" sz="1200" dirty="0"/>
              <a:t>Finally, understanding the message does not mean that the receiver also knows what to do. The receiver also has some knowledge, i.e., that capability of reacting in a meaningful way with the environment based on the information received.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13777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described in the example, applies to any entity that is performing information processing in the context of an environment, e.g., an organism, an organization, or a computing system. Performing information processing in the context of computational systems is what we will be studying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33464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sz="1200" baseline="0" dirty="0"/>
              <a:t>Based on the previous considerations, we can come up with a first attempt to define what an information system is. Note that the notion of environment in the definition can be interpreted widely. It can consist of humans interacting with the information systems, as well as the physical environment or other information systems.</a:t>
            </a:r>
          </a:p>
          <a:p>
            <a:endParaRPr lang="en-US" sz="1200" baseline="0" dirty="0"/>
          </a:p>
          <a:p>
            <a:r>
              <a:rPr lang="en-US" sz="1200" dirty="0"/>
              <a:t>Compare to the definition provided by </a:t>
            </a:r>
            <a:r>
              <a:rPr lang="en-US" sz="1200" dirty="0" err="1"/>
              <a:t>WikiPedia</a:t>
            </a:r>
            <a:r>
              <a:rPr lang="en-US" sz="1200" dirty="0"/>
              <a:t>, the definition looks quite similar:</a:t>
            </a:r>
          </a:p>
          <a:p>
            <a:r>
              <a:rPr lang="en-US" sz="1200" dirty="0"/>
              <a:t>In </a:t>
            </a:r>
            <a:r>
              <a:rPr lang="en-US" sz="1200" dirty="0" err="1"/>
              <a:t>WikiPedia</a:t>
            </a:r>
            <a:r>
              <a:rPr lang="en-US" sz="1200" dirty="0"/>
              <a:t> it is written that </a:t>
            </a:r>
            <a:r>
              <a:rPr lang="en-US" sz="1200" dirty="0" err="1"/>
              <a:t>tnformation</a:t>
            </a:r>
            <a:r>
              <a:rPr lang="en-US" sz="1200" dirty="0"/>
              <a:t> systems can be defined as an </a:t>
            </a:r>
          </a:p>
          <a:p>
            <a:pPr marL="571500" indent="-571500">
              <a:buFont typeface="Arial" panose="020B0604020202020204" pitchFamily="34" charset="0"/>
              <a:buChar char="•"/>
            </a:pPr>
            <a:r>
              <a:rPr lang="en-US" sz="1200" dirty="0"/>
              <a:t>integration of components for collection, storage and processing of data (-&gt; managing data) </a:t>
            </a:r>
          </a:p>
          <a:p>
            <a:pPr marL="571500" indent="-571500">
              <a:buFont typeface="Arial" panose="020B0604020202020204" pitchFamily="34" charset="0"/>
              <a:buChar char="•"/>
            </a:pPr>
            <a:r>
              <a:rPr lang="en-US" sz="1200" dirty="0"/>
              <a:t>of which the data is used to provide information (-&gt; inferring information), </a:t>
            </a:r>
          </a:p>
          <a:p>
            <a:pPr marL="571500" indent="-571500">
              <a:buFont typeface="Arial" panose="020B0604020202020204" pitchFamily="34" charset="0"/>
              <a:buChar char="•"/>
            </a:pPr>
            <a:r>
              <a:rPr lang="en-US" sz="1200" dirty="0"/>
              <a:t>contribute to knowledge that facilitate decision making (-&gt; performing a task).</a:t>
            </a:r>
          </a:p>
          <a:p>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719576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08892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sz="1000" dirty="0"/>
              <a:t>Information</a:t>
            </a:r>
            <a:r>
              <a:rPr lang="fr-CH" sz="1000" baseline="0" dirty="0"/>
              <a:t> </a:t>
            </a:r>
            <a:r>
              <a:rPr lang="fr-CH" sz="1000" baseline="0" dirty="0" err="1"/>
              <a:t>systems</a:t>
            </a:r>
            <a:r>
              <a:rPr lang="fr-CH" sz="1000" baseline="0" dirty="0"/>
              <a:t> use </a:t>
            </a:r>
            <a:r>
              <a:rPr lang="fr-CH" sz="1000" baseline="0" dirty="0" err="1"/>
              <a:t>models</a:t>
            </a:r>
            <a:r>
              <a:rPr lang="fr-CH" sz="1000" baseline="0" dirty="0"/>
              <a:t> to </a:t>
            </a:r>
            <a:r>
              <a:rPr lang="fr-CH" sz="1000" baseline="0" dirty="0" err="1"/>
              <a:t>represent</a:t>
            </a:r>
            <a:r>
              <a:rPr lang="fr-CH" sz="1000" baseline="0" dirty="0"/>
              <a:t> </a:t>
            </a:r>
            <a:r>
              <a:rPr lang="fr-CH" sz="1000" baseline="0" dirty="0" err="1"/>
              <a:t>some</a:t>
            </a:r>
            <a:r>
              <a:rPr lang="fr-CH" sz="1000" baseline="0" dirty="0"/>
              <a:t> aspect of </a:t>
            </a:r>
            <a:r>
              <a:rPr lang="fr-CH" sz="1000" baseline="0" dirty="0" err="1"/>
              <a:t>their</a:t>
            </a:r>
            <a:r>
              <a:rPr lang="fr-CH" sz="1000" baseline="0" dirty="0"/>
              <a:t> real-world </a:t>
            </a:r>
            <a:r>
              <a:rPr lang="fr-CH" sz="1000" baseline="0" dirty="0" err="1"/>
              <a:t>environment</a:t>
            </a:r>
            <a:r>
              <a:rPr lang="fr-CH" sz="1000" baseline="0" dirty="0"/>
              <a:t>. But </a:t>
            </a:r>
            <a:r>
              <a:rPr lang="fr-CH" sz="1000" baseline="0" dirty="0" err="1"/>
              <a:t>what</a:t>
            </a:r>
            <a:r>
              <a:rPr lang="fr-CH" sz="1000" baseline="0" dirty="0"/>
              <a:t> </a:t>
            </a:r>
            <a:r>
              <a:rPr lang="fr-CH" sz="1000" baseline="0" dirty="0" err="1"/>
              <a:t>is</a:t>
            </a:r>
            <a:r>
              <a:rPr lang="fr-CH" sz="1000" baseline="0" dirty="0"/>
              <a:t> a model? The </a:t>
            </a:r>
            <a:r>
              <a:rPr lang="fr-CH" sz="1000" baseline="0" dirty="0" err="1"/>
              <a:t>answer</a:t>
            </a:r>
            <a:r>
              <a:rPr lang="fr-CH" sz="1000" baseline="0" dirty="0"/>
              <a:t> </a:t>
            </a:r>
            <a:r>
              <a:rPr lang="fr-CH" sz="1000" baseline="0" dirty="0" err="1"/>
              <a:t>is</a:t>
            </a:r>
            <a:r>
              <a:rPr lang="fr-CH" sz="1000" baseline="0" dirty="0"/>
              <a:t> simple: a</a:t>
            </a:r>
            <a:r>
              <a:rPr lang="fr-CH" sz="1000" dirty="0"/>
              <a:t> model </a:t>
            </a:r>
            <a:r>
              <a:rPr lang="fr-CH" sz="1000" dirty="0" err="1"/>
              <a:t>is</a:t>
            </a:r>
            <a:r>
              <a:rPr lang="fr-CH" sz="1000" dirty="0"/>
              <a:t> a (</a:t>
            </a:r>
            <a:r>
              <a:rPr lang="fr-CH" sz="1000" dirty="0" err="1"/>
              <a:t>mathematical</a:t>
            </a:r>
            <a:r>
              <a:rPr lang="fr-CH" sz="1000" dirty="0"/>
              <a:t>) structure.</a:t>
            </a:r>
          </a:p>
          <a:p>
            <a:endParaRPr lang="fr-CH" sz="1000" dirty="0"/>
          </a:p>
          <a:p>
            <a:r>
              <a:rPr lang="fr-CH" sz="1000" dirty="0"/>
              <a:t>A </a:t>
            </a:r>
            <a:r>
              <a:rPr lang="fr-CH" sz="1000" dirty="0" err="1"/>
              <a:t>mathematical</a:t>
            </a:r>
            <a:r>
              <a:rPr lang="fr-CH" sz="1000" dirty="0"/>
              <a:t> structure </a:t>
            </a:r>
            <a:r>
              <a:rPr lang="fr-CH" sz="1000" dirty="0" err="1"/>
              <a:t>consists</a:t>
            </a:r>
            <a:r>
              <a:rPr lang="fr-CH" sz="1000" dirty="0"/>
              <a:t> of </a:t>
            </a:r>
            <a:r>
              <a:rPr lang="fr-CH" sz="1000" dirty="0" err="1"/>
              <a:t>elements</a:t>
            </a:r>
            <a:r>
              <a:rPr lang="fr-CH" sz="1000" dirty="0"/>
              <a:t> </a:t>
            </a:r>
            <a:r>
              <a:rPr lang="fr-CH" sz="1000" dirty="0" err="1"/>
              <a:t>from</a:t>
            </a:r>
            <a:r>
              <a:rPr lang="fr-CH" sz="1000" dirty="0"/>
              <a:t> a </a:t>
            </a:r>
            <a:r>
              <a:rPr lang="fr-CH" sz="1000" dirty="0" err="1"/>
              <a:t>domain</a:t>
            </a:r>
            <a:r>
              <a:rPr lang="fr-CH" sz="1000" dirty="0"/>
              <a:t> (</a:t>
            </a:r>
            <a:r>
              <a:rPr lang="fr-CH" sz="1000" dirty="0" err="1"/>
              <a:t>also</a:t>
            </a:r>
            <a:r>
              <a:rPr lang="fr-CH" sz="1000" dirty="0"/>
              <a:t> </a:t>
            </a:r>
            <a:r>
              <a:rPr lang="fr-CH" sz="1000" dirty="0" err="1"/>
              <a:t>called</a:t>
            </a:r>
            <a:r>
              <a:rPr lang="fr-CH" sz="1000" dirty="0"/>
              <a:t> constants in a </a:t>
            </a:r>
            <a:r>
              <a:rPr lang="fr-CH" sz="1000" dirty="0" err="1"/>
              <a:t>mathematical</a:t>
            </a:r>
            <a:r>
              <a:rPr lang="fr-CH" sz="1000" dirty="0"/>
              <a:t> </a:t>
            </a:r>
            <a:r>
              <a:rPr lang="fr-CH" sz="1000" dirty="0" err="1"/>
              <a:t>language</a:t>
            </a:r>
            <a:r>
              <a:rPr lang="fr-CH" sz="1000" dirty="0"/>
              <a:t>), </a:t>
            </a:r>
            <a:r>
              <a:rPr lang="fr-CH" sz="1000" dirty="0" err="1"/>
              <a:t>functions</a:t>
            </a:r>
            <a:r>
              <a:rPr lang="fr-CH" sz="1000" dirty="0"/>
              <a:t> and </a:t>
            </a:r>
            <a:r>
              <a:rPr lang="fr-CH" sz="1000" dirty="0" err="1"/>
              <a:t>axioms</a:t>
            </a:r>
            <a:r>
              <a:rPr lang="fr-CH" sz="1000" dirty="0"/>
              <a:t>.</a:t>
            </a:r>
            <a:r>
              <a:rPr lang="fr-CH" sz="1000" baseline="0" dirty="0"/>
              <a:t> The </a:t>
            </a:r>
            <a:r>
              <a:rPr lang="fr-CH" sz="1000" baseline="0" dirty="0" err="1"/>
              <a:t>elements</a:t>
            </a:r>
            <a:r>
              <a:rPr lang="fr-CH" sz="1000" baseline="0" dirty="0"/>
              <a:t> </a:t>
            </a:r>
            <a:r>
              <a:rPr lang="fr-CH" sz="1000" baseline="0" dirty="0" err="1"/>
              <a:t>provide</a:t>
            </a:r>
            <a:r>
              <a:rPr lang="fr-CH" sz="1000" baseline="0" dirty="0"/>
              <a:t> </a:t>
            </a:r>
            <a:r>
              <a:rPr lang="fr-CH" sz="1000" baseline="0" dirty="0" err="1"/>
              <a:t>identifiers</a:t>
            </a:r>
            <a:r>
              <a:rPr lang="fr-CH" sz="1000" baseline="0" dirty="0"/>
              <a:t> for </a:t>
            </a:r>
            <a:r>
              <a:rPr lang="fr-CH" sz="1000" baseline="0" dirty="0" err="1"/>
              <a:t>things</a:t>
            </a:r>
            <a:r>
              <a:rPr lang="fr-CH" sz="1000" baseline="0" dirty="0"/>
              <a:t> (</a:t>
            </a:r>
            <a:r>
              <a:rPr lang="fr-CH" sz="1000" baseline="0" dirty="0" err="1"/>
              <a:t>indeed</a:t>
            </a:r>
            <a:r>
              <a:rPr lang="fr-CH" sz="1000" baseline="0" dirty="0"/>
              <a:t> </a:t>
            </a:r>
            <a:r>
              <a:rPr lang="fr-CH" sz="1000" baseline="0" dirty="0" err="1"/>
              <a:t>everyTHING</a:t>
            </a:r>
            <a:r>
              <a:rPr lang="fr-CH" sz="1000" baseline="0" dirty="0"/>
              <a:t> can </a:t>
            </a:r>
            <a:r>
              <a:rPr lang="fr-CH" sz="1000" baseline="0" dirty="0" err="1"/>
              <a:t>receive</a:t>
            </a:r>
            <a:r>
              <a:rPr lang="fr-CH" sz="1000" baseline="0" dirty="0"/>
              <a:t> a </a:t>
            </a:r>
            <a:r>
              <a:rPr lang="fr-CH" sz="1000" baseline="0" dirty="0" err="1"/>
              <a:t>name</a:t>
            </a:r>
            <a:r>
              <a:rPr lang="fr-CH" sz="1000" baseline="0" dirty="0"/>
              <a:t> – and a central </a:t>
            </a:r>
            <a:r>
              <a:rPr lang="fr-CH" sz="1000" baseline="0" dirty="0" err="1"/>
              <a:t>task</a:t>
            </a:r>
            <a:r>
              <a:rPr lang="fr-CH" sz="1000" baseline="0" dirty="0"/>
              <a:t> of information </a:t>
            </a:r>
            <a:r>
              <a:rPr lang="fr-CH" sz="1000" baseline="0" dirty="0" err="1"/>
              <a:t>systems</a:t>
            </a:r>
            <a:r>
              <a:rPr lang="fr-CH" sz="1000" baseline="0" dirty="0"/>
              <a:t> </a:t>
            </a:r>
            <a:r>
              <a:rPr lang="fr-CH" sz="1000" baseline="0" dirty="0" err="1"/>
              <a:t>is</a:t>
            </a:r>
            <a:r>
              <a:rPr lang="fr-CH" sz="1000" baseline="0" dirty="0"/>
              <a:t> to </a:t>
            </a:r>
            <a:r>
              <a:rPr lang="fr-CH" sz="1000" baseline="0" dirty="0" err="1"/>
              <a:t>handle</a:t>
            </a:r>
            <a:r>
              <a:rPr lang="fr-CH" sz="1000" baseline="0" dirty="0"/>
              <a:t> </a:t>
            </a:r>
            <a:r>
              <a:rPr lang="fr-CH" sz="1000" baseline="0" dirty="0" err="1"/>
              <a:t>names</a:t>
            </a:r>
            <a:r>
              <a:rPr lang="fr-CH" sz="1000" baseline="0" dirty="0"/>
              <a:t>, </a:t>
            </a:r>
            <a:r>
              <a:rPr lang="fr-CH" sz="1000" baseline="0" dirty="0" err="1"/>
              <a:t>respectively</a:t>
            </a:r>
            <a:r>
              <a:rPr lang="fr-CH" sz="1000" baseline="0" dirty="0"/>
              <a:t> </a:t>
            </a:r>
            <a:r>
              <a:rPr lang="fr-CH" sz="1000" baseline="0" dirty="0" err="1"/>
              <a:t>identifiers</a:t>
            </a:r>
            <a:r>
              <a:rPr lang="fr-CH" sz="1000" baseline="0" dirty="0"/>
              <a:t>, of real-world </a:t>
            </a:r>
            <a:r>
              <a:rPr lang="fr-CH" sz="1000" baseline="0" dirty="0" err="1"/>
              <a:t>entities</a:t>
            </a:r>
            <a:r>
              <a:rPr lang="fr-CH" sz="1000" baseline="0" dirty="0"/>
              <a:t>), the </a:t>
            </a:r>
            <a:r>
              <a:rPr lang="fr-CH" sz="1000" baseline="0" dirty="0" err="1"/>
              <a:t>functions</a:t>
            </a:r>
            <a:r>
              <a:rPr lang="fr-CH" sz="1000" baseline="0" dirty="0"/>
              <a:t> </a:t>
            </a:r>
            <a:r>
              <a:rPr lang="fr-CH" sz="1000" baseline="0" dirty="0" err="1"/>
              <a:t>provide</a:t>
            </a:r>
            <a:r>
              <a:rPr lang="fr-CH" sz="1000" baseline="0" dirty="0"/>
              <a:t> </a:t>
            </a:r>
            <a:r>
              <a:rPr lang="fr-CH" sz="1000" baseline="0" dirty="0" err="1"/>
              <a:t>properties</a:t>
            </a:r>
            <a:r>
              <a:rPr lang="fr-CH" sz="1000" baseline="0" dirty="0"/>
              <a:t> of </a:t>
            </a:r>
            <a:r>
              <a:rPr lang="fr-CH" sz="1000" baseline="0" dirty="0" err="1"/>
              <a:t>those</a:t>
            </a:r>
            <a:r>
              <a:rPr lang="fr-CH" sz="1000" baseline="0" dirty="0"/>
              <a:t> </a:t>
            </a:r>
            <a:r>
              <a:rPr lang="fr-CH" sz="1000" baseline="0" dirty="0" err="1"/>
              <a:t>entities</a:t>
            </a:r>
            <a:r>
              <a:rPr lang="fr-CH" sz="1000" baseline="0" dirty="0"/>
              <a:t>, and the </a:t>
            </a:r>
            <a:r>
              <a:rPr lang="fr-CH" sz="1000" baseline="0" dirty="0" err="1"/>
              <a:t>axioms</a:t>
            </a:r>
            <a:r>
              <a:rPr lang="fr-CH" sz="1000" baseline="0" dirty="0"/>
              <a:t> </a:t>
            </a:r>
            <a:r>
              <a:rPr lang="fr-CH" sz="1000" baseline="0" dirty="0" err="1"/>
              <a:t>provide</a:t>
            </a:r>
            <a:r>
              <a:rPr lang="fr-CH" sz="1000" baseline="0" dirty="0"/>
              <a:t> </a:t>
            </a:r>
            <a:r>
              <a:rPr lang="fr-CH" sz="1000" baseline="0" dirty="0" err="1"/>
              <a:t>rules</a:t>
            </a:r>
            <a:r>
              <a:rPr lang="fr-CH" sz="1000" baseline="0" dirty="0"/>
              <a:t> or </a:t>
            </a:r>
            <a:r>
              <a:rPr lang="fr-CH" sz="1000" baseline="0" dirty="0" err="1"/>
              <a:t>constraints</a:t>
            </a:r>
            <a:r>
              <a:rPr lang="fr-CH" sz="1000" baseline="0" dirty="0"/>
              <a:t> </a:t>
            </a:r>
            <a:r>
              <a:rPr lang="fr-CH" sz="1000" baseline="0" dirty="0" err="1"/>
              <a:t>that</a:t>
            </a:r>
            <a:r>
              <a:rPr lang="fr-CH" sz="1000" baseline="0" dirty="0"/>
              <a:t> state </a:t>
            </a:r>
            <a:r>
              <a:rPr lang="fr-CH" sz="1000" baseline="0" dirty="0" err="1"/>
              <a:t>which</a:t>
            </a:r>
            <a:r>
              <a:rPr lang="fr-CH" sz="1000" baseline="0" dirty="0"/>
              <a:t> </a:t>
            </a:r>
            <a:r>
              <a:rPr lang="fr-CH" sz="1000" baseline="0" dirty="0" err="1"/>
              <a:t>properties</a:t>
            </a:r>
            <a:r>
              <a:rPr lang="fr-CH" sz="1000" baseline="0" dirty="0"/>
              <a:t> are possible and not.</a:t>
            </a:r>
            <a:endParaRPr lang="fr-CH" sz="1000" dirty="0"/>
          </a:p>
          <a:p>
            <a:endParaRPr lang="fr-CH" sz="10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000" dirty="0"/>
              <a:t>Some information systems support only very limited or specific kinds of models, others very generic models.</a:t>
            </a:r>
            <a:r>
              <a:rPr lang="en-US" sz="1000" baseline="0" dirty="0"/>
              <a:t> </a:t>
            </a:r>
            <a:r>
              <a:rPr lang="en-US" sz="1000" kern="1200" dirty="0">
                <a:solidFill>
                  <a:schemeClr val="tx1"/>
                </a:solidFill>
                <a:latin typeface="Arial" charset="0"/>
                <a:ea typeface="+mn-ea"/>
                <a:cs typeface="+mn-cs"/>
              </a:rPr>
              <a:t>Very often</a:t>
            </a:r>
            <a:r>
              <a:rPr lang="en-US" sz="1000" kern="1200" baseline="0" dirty="0">
                <a:solidFill>
                  <a:schemeClr val="tx1"/>
                </a:solidFill>
                <a:latin typeface="Arial" charset="0"/>
                <a:ea typeface="+mn-ea"/>
                <a:cs typeface="+mn-cs"/>
              </a:rPr>
              <a:t> </a:t>
            </a:r>
            <a:r>
              <a:rPr lang="en-US" sz="1000" kern="1200" dirty="0">
                <a:solidFill>
                  <a:schemeClr val="tx1"/>
                </a:solidFill>
                <a:latin typeface="Arial" charset="0"/>
                <a:ea typeface="+mn-ea"/>
                <a:cs typeface="+mn-cs"/>
              </a:rPr>
              <a:t>first-order logic is used </a:t>
            </a:r>
            <a:r>
              <a:rPr lang="en-US" sz="1000" baseline="0" dirty="0"/>
              <a:t>as generic modelling approach </a:t>
            </a:r>
            <a:r>
              <a:rPr lang="en-US" sz="1000" kern="1200" dirty="0">
                <a:solidFill>
                  <a:schemeClr val="tx1"/>
                </a:solidFill>
                <a:latin typeface="Arial" charset="0"/>
                <a:ea typeface="+mn-ea"/>
                <a:cs typeface="+mn-cs"/>
              </a:rPr>
              <a:t>for</a:t>
            </a:r>
            <a:r>
              <a:rPr lang="en-US" sz="1000" kern="1200" baseline="0" dirty="0">
                <a:solidFill>
                  <a:schemeClr val="tx1"/>
                </a:solidFill>
                <a:latin typeface="Arial" charset="0"/>
                <a:ea typeface="+mn-ea"/>
                <a:cs typeface="+mn-cs"/>
              </a:rPr>
              <a:t> </a:t>
            </a:r>
            <a:r>
              <a:rPr lang="en-US" sz="1000" baseline="0" dirty="0"/>
              <a:t>information systems. Models based on first order logic allow to represent the important entities, their relationships and properties in a generic approach. However, with the increasing need to process information for specific needs (e.g., processing text, images, sensor data), also more specific mathematical models are increasingly used, such as </a:t>
            </a:r>
            <a:r>
              <a:rPr lang="en-US" sz="1000" dirty="0">
                <a:ea typeface="+mn-ea"/>
                <a:cs typeface="+mn-cs"/>
              </a:rPr>
              <a:t>graphs, </a:t>
            </a:r>
            <a:r>
              <a:rPr lang="en-US" sz="1000" kern="1200" dirty="0">
                <a:solidFill>
                  <a:schemeClr val="tx1"/>
                </a:solidFill>
                <a:latin typeface="Arial" charset="0"/>
                <a:ea typeface="+mn-ea"/>
                <a:cs typeface="+mn-cs"/>
              </a:rPr>
              <a:t>vector spaces, probabilistic models, differential equations, process models etc.</a:t>
            </a:r>
          </a:p>
          <a:p>
            <a:endParaRPr lang="en-CH" sz="1000" dirty="0"/>
          </a:p>
          <a:p>
            <a:r>
              <a:rPr lang="en-US" sz="1000" baseline="0" dirty="0"/>
              <a:t>These are some examples of formal models used in information systems:</a:t>
            </a:r>
          </a:p>
          <a:p>
            <a:pPr marL="171450" indent="-171450">
              <a:buFont typeface="Arial"/>
              <a:buChar char="•"/>
            </a:pPr>
            <a:r>
              <a:rPr lang="en-US" sz="10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1000" baseline="0" dirty="0"/>
              <a:t>OWL: is a generalization of the entity relationship model enabling logical inference (for concept classes). It has become the basic model for the Semantic Web.</a:t>
            </a:r>
          </a:p>
          <a:p>
            <a:pPr marL="171450" indent="-171450">
              <a:buFont typeface="Arial"/>
              <a:buChar char="•"/>
            </a:pPr>
            <a:r>
              <a:rPr lang="en-US" sz="1000" baseline="0" dirty="0"/>
              <a:t>Graph models: used for social network data, biological network data, communications network data</a:t>
            </a:r>
          </a:p>
          <a:p>
            <a:pPr marL="171450" indent="-171450">
              <a:buFont typeface="Arial"/>
              <a:buChar char="•"/>
            </a:pPr>
            <a:r>
              <a:rPr lang="en-US" sz="1000" baseline="0" dirty="0"/>
              <a:t>Vector space models: used to represent feature spaces of text and media content</a:t>
            </a:r>
          </a:p>
          <a:p>
            <a:pPr marL="171450" indent="-171450">
              <a:buFont typeface="Arial"/>
              <a:buChar char="•"/>
            </a:pPr>
            <a:r>
              <a:rPr lang="en-US" sz="1000" baseline="0" dirty="0"/>
              <a:t>Probabilistic models: used to represent uncertainty in content and sensor data</a:t>
            </a:r>
          </a:p>
          <a:p>
            <a:pPr marL="171450" indent="-171450">
              <a:buFont typeface="Arial"/>
              <a:buChar char="•"/>
            </a:pPr>
            <a:r>
              <a:rPr lang="en-US" sz="1000" baseline="0" dirty="0"/>
              <a:t>Differential equations and simulation programs: used to represent behaviors of complex systems</a:t>
            </a:r>
          </a:p>
          <a:p>
            <a:pPr marL="171450" indent="-171450">
              <a:buFont typeface="Arial"/>
              <a:buChar char="•"/>
            </a:pPr>
            <a:r>
              <a:rPr lang="en-US" sz="1000" baseline="0" dirty="0"/>
              <a:t>Process models: capture the structure and dynamics of business processes, also called workflows.</a:t>
            </a: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14414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illustrate the use of models in an information system, we will use a simple, yet practical, example, the management of trajectories. Here we describe a basic trajectory model in a 2-dimensional space using a function, as it is frequently used to describe, for example, vehicle trajectories recorded using a GPS.</a:t>
            </a:r>
          </a:p>
          <a:p>
            <a:endParaRPr lang="en-US" dirty="0"/>
          </a:p>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There exists two fundamentally different ways to do this: either by explicitly enumerating function values for given function arguments, or by providing a specification or algorithm to compute the function value from a given function argument. Both ways are in fact used in information systems.</a:t>
            </a:r>
          </a:p>
          <a:p>
            <a:endParaRPr lang="en-GB" baseline="0" noProof="0" dirty="0"/>
          </a:p>
          <a:p>
            <a:r>
              <a:rPr lang="en-GB" baseline="0" noProof="0" dirty="0"/>
              <a:t>In our trajectory example, we can use both methods. We could describe trajectory by (measured) samples, or by a function generating a trajectory.</a:t>
            </a:r>
          </a:p>
          <a:p>
            <a:endParaRPr lang="en-GB" baseline="0" noProof="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the context of science, functions are often called quantitative or qualitative variables.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noProof="0" dirty="0"/>
              <a:t>Since many facts about the real-world cannot by specified by an algorithm (e.g. computing the birthday from the name of a person), the explicit representation of functions plays a particularly central role in information systems. Explicitly enumerated functions are commonly called </a:t>
            </a:r>
            <a:r>
              <a:rPr lang="en-GB" b="1" baseline="0" noProof="0" dirty="0"/>
              <a:t>data</a:t>
            </a:r>
            <a:r>
              <a:rPr lang="en-GB" baseline="0" noProof="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4055143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structures, consisting of domains, functions and axioms. For being able to handle a model in a computer system, we need to represent the model within the computer system. For that purpose we need a representation mechanism that can be “understood” and processed by a computer. In other words we need a mechanism that can be used to represent a model. Such a mechanism is called a </a:t>
            </a:r>
            <a:r>
              <a:rPr lang="en-GB" b="1" baseline="0" noProof="0" dirty="0"/>
              <a:t>data model</a:t>
            </a:r>
            <a:r>
              <a:rPr lang="en-GB" baseline="0" noProof="0" dirty="0"/>
              <a:t>. A data model consists of discrete mathematical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structures allow to represent the functions that are part of a model within the computer systems. The same function can be represented in different ways using different abstract data types and data structures. Some representations are more appropriate than others. E.g., using a </a:t>
            </a:r>
            <a:r>
              <a:rPr lang="en-US" dirty="0" err="1"/>
              <a:t>hashtable</a:t>
            </a:r>
            <a:r>
              <a:rPr lang="en-US" dirty="0"/>
              <a:t> enforces the constraint that a function can have only one function value, whereas using a list of tuples requires to enforce this constraint and typical operations in the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identify three levels of modeling, when designing an information system: the conceptual, the logical and the physical level.</a:t>
            </a:r>
          </a:p>
          <a:p>
            <a:endParaRPr lang="en-US" dirty="0"/>
          </a:p>
          <a:p>
            <a:r>
              <a:rPr lang="en-US" dirty="0"/>
              <a:t>These three levels have been identified as a formal standard in the ANSI-SPARC architecture for abstract design standard for database systems in 1975.</a:t>
            </a:r>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414099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considering properly units, has led already to some major </a:t>
            </a:r>
            <a:r>
              <a:rPr lang="en-US" dirty="0" err="1"/>
              <a:t>catastrophies</a:t>
            </a:r>
            <a:r>
              <a:rPr lang="en-US" dirty="0"/>
              <a: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2644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can also relate the concept of “data” to these three modeling levels. This reveals the interesting fact that we are continuously using the term data with varying meaning (without necessarily being aware of that).</a:t>
            </a:r>
          </a:p>
          <a:p>
            <a:endParaRPr lang="en-US" sz="1200" dirty="0"/>
          </a:p>
          <a:p>
            <a:r>
              <a:rPr lang="en-US" sz="1200" dirty="0"/>
              <a:t>The first meaning corresponds to the notion of data as used in a scientific experiment, where data are values a function can take. These are also often called samples. This is also the meaning that is associated with data in the corresponding Wikipedia article.</a:t>
            </a:r>
          </a:p>
          <a:p>
            <a:endParaRPr lang="en-US" sz="1200" dirty="0"/>
          </a:p>
          <a:p>
            <a:r>
              <a:rPr lang="en-US" sz="1200" dirty="0"/>
              <a:t>A second meaning corresponds to the notion of data as being an instance of an abstract datatype processed in a computing system. This corresponds to the notion of data as it is being used, for example, in the context of database management systems.</a:t>
            </a:r>
          </a:p>
          <a:p>
            <a:endParaRPr lang="en-US" sz="1200" dirty="0"/>
          </a:p>
          <a:p>
            <a:r>
              <a:rPr lang="en-US" sz="1200" dirty="0"/>
              <a:t>Finally, when considering the physical representation of data as binary strings, data corresponds to the concept of data as being used in the context of information and coding theory (</a:t>
            </a:r>
            <a:r>
              <a:rPr lang="en-US" sz="1200" dirty="0" err="1"/>
              <a:t>e.g</a:t>
            </a:r>
            <a:r>
              <a:rPr lang="en-US" sz="1200" dirty="0"/>
              <a:t>, when investigating data compression)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054262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the conceptual </a:t>
            </a:r>
            <a:r>
              <a:rPr lang="en-US" baseline="0" dirty="0" err="1"/>
              <a:t>modeloing</a:t>
            </a:r>
            <a:r>
              <a:rPr lang="en-US" baseline="0" dirty="0"/>
              <a:t>.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available computing infrastructure,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496797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the term representation is widely used in the context of information systems, and more generally in mathematics. Though we have an intuitive understanding of the concept, it is worthwhile to investigate in some more detail, what exactly is meant by this concept. We give here a generally accepted definition of the concept representation in mathematics. It is a structure-preserving mapping, which means that it maps the domains as well as the structural elements, i.e., functions and properties. What the concept of preservation of properties means, requires some further explanation.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277761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representation that preserves properties in a mapping between two mathematical structures, are homomorphisms, a widely used concept in mathematics. Informally, homomorphisms preserve structural properties fully. If the homomorphisms are in addition bijective, we have isomorphism. We can think of isomorphism as a mapping between two mathematical structures that are equivalent.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386870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representations of data structures in binary form, are examples of isomorphic mappings.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288831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also data exchange formats are examples of exact representations (fortunately so, otherwise we would lose data when exchanging it among computer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429989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non-discrete mathematical structures the situation is different, since we cannot map a continuous domain into a discrete domain without loss of information.</a:t>
            </a:r>
          </a:p>
          <a:p>
            <a:endParaRPr lang="en-US" dirty="0"/>
          </a:p>
          <a:p>
            <a:r>
              <a:rPr lang="en-US" dirty="0"/>
              <a:t>One typical illustration for the consequences of this, are anomalies that we encounter in numerical computation.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36938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representations do not necessarily always perfectly preserve the original structure. This might be due to the impossibility of doing so (as in the case of mapping continuous domains into discrete domains), or on purpose. Often representations are used to simplify or approximate the original structures, to make them more amenable for processing.</a:t>
            </a:r>
          </a:p>
          <a:p>
            <a:endParaRPr lang="en-US" dirty="0"/>
          </a:p>
          <a:p>
            <a:r>
              <a:rPr lang="en-US" dirty="0"/>
              <a:t>One important case of such mappings used to approximate the original structure is found in so-called “representation learning”. There, complex discrete structures, e.g., text, are mapped into vector spaces in order to capture essential properties of the original data. We will study this approach in detail in this lecture.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194356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possible reason for an approximative representation is that from the original structure data is missing. In this case the representation can use, for example, interpolation to replace the missing data values.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46582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479171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shows a simple interpolation mechanism for trajectory data.</a:t>
            </a:r>
          </a:p>
        </p:txBody>
      </p:sp>
      <p:sp>
        <p:nvSpPr>
          <p:cNvPr id="4" name="Slide Number Placeholder 3"/>
          <p:cNvSpPr>
            <a:spLocks noGrp="1"/>
          </p:cNvSpPr>
          <p:nvPr>
            <p:ph type="sldNum" sz="quarter" idx="5"/>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058017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stated earlier, mathematical are used to represent some aspect of the real world. Therefore, we can also consider this as a form of representation. Obviously, this relationship can in general not be formally described.</a:t>
            </a:r>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359332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implement information systems. Many information systems are implemented without relying on the use of a (generic) database management systems, but us a proprietary implementation of the the corresponding data management  capabilities.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ED8E4-A9D6-4712-AF83-6428FF19A165}" type="slidenum">
              <a:rPr lang="en-US"/>
              <a:pPr/>
              <a:t>34</a:t>
            </a:fld>
            <a:endParaRPr lang="en-US"/>
          </a:p>
        </p:txBody>
      </p:sp>
      <p:sp>
        <p:nvSpPr>
          <p:cNvPr id="334850" name="Rectangle 2"/>
          <p:cNvSpPr>
            <a:spLocks noGrp="1" noRot="1" noChangeAspect="1" noChangeArrowheads="1" noTextEdit="1"/>
          </p:cNvSpPr>
          <p:nvPr>
            <p:ph type="sldImg"/>
          </p:nvPr>
        </p:nvSpPr>
        <p:spPr>
          <a:xfrm>
            <a:off x="674688" y="766763"/>
            <a:ext cx="5754687" cy="3838575"/>
          </a:xfrm>
          <a:ln/>
        </p:spPr>
      </p:sp>
      <p:sp>
        <p:nvSpPr>
          <p:cNvPr id="334851" name="Rectangle 3"/>
          <p:cNvSpPr>
            <a:spLocks noGrp="1" noChangeArrowheads="1"/>
          </p:cNvSpPr>
          <p:nvPr>
            <p:ph type="body" idx="1"/>
          </p:nvPr>
        </p:nvSpPr>
        <p:spPr/>
        <p:txBody>
          <a:bodyPr/>
          <a:lstStyle/>
          <a:p>
            <a:r>
              <a:rPr lang="en-US" dirty="0"/>
              <a:t>When handling large amounts of data, we face two key</a:t>
            </a:r>
            <a:r>
              <a:rPr lang="en-US" baseline="0" dirty="0"/>
              <a:t> challenges: first, the management should be performed efficiently. This concerns questions of how the data is mapped to the different available storage media, and what auxiliary data structures, so-called indices, are created to support the efficient access and questions of how operations on the data, e.g., for search and aggregation, are performed algorithmically in an efficient way. Second, the data needs to be kept safely. Different to data that is managed within the lifetime of a program, so-called transient data, data in information systems is maintained independently of the lifetime of any program. This property is called </a:t>
            </a:r>
            <a:r>
              <a:rPr lang="en-US" b="1" baseline="0" dirty="0"/>
              <a:t>persistence</a:t>
            </a:r>
            <a:r>
              <a:rPr lang="en-US" baseline="0" dirty="0"/>
              <a:t> of the data. Ensuring persistence and consistency of data, under all possible failures and when the data is stored in a variety of storage media us a non-trivial problem. The main purpose of data management systems is to provide performant implementations to support these tasks.</a:t>
            </a:r>
          </a:p>
          <a:p>
            <a:endParaRPr lang="en-US" dirty="0"/>
          </a:p>
        </p:txBody>
      </p:sp>
    </p:spTree>
    <p:extLst>
      <p:ext uri="{BB962C8B-B14F-4D97-AF65-F5344CB8AC3E}">
        <p14:creationId xmlns:p14="http://schemas.microsoft.com/office/powerpoint/2010/main" val="893596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traditionally DBMS meant to designate a quite narrow class of systems, like relational database management systems, with the multiplication of information systems and associated infrastructures we may observe a multiplication of platforms that can be considered as database management systems.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726315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Python with the Pandas framework a programming environment is available, that provides some of the features found in relational DBMS, for example the capability to perform declarative queries on data tables.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551744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conventions to distinguish</a:t>
            </a:r>
            <a:r>
              <a:rPr lang="en-US" baseline="0" dirty="0"/>
              <a:t> different levels of abstractions for data. One can think of these levels of abstraction as levels of providing “higher level meaning“ to “raw data” that has been recorded or captured. These interpretations are generated either by automated or human analysis of the data, or a combination of the two.</a:t>
            </a:r>
          </a:p>
          <a:p>
            <a:endParaRPr lang="en-US" baseline="0" dirty="0"/>
          </a:p>
          <a:p>
            <a:r>
              <a:rPr lang="en-US" baseline="0" dirty="0"/>
              <a:t>This convention for classifying different types of data refers a priori to data in the sense of conceptual data. For each of the three levels, however, specific logical data models (e.g. graphs, relations) are preferably used.</a:t>
            </a:r>
          </a:p>
          <a:p>
            <a:endParaRPr lang="en-US" baseline="0" dirty="0"/>
          </a:p>
          <a:p>
            <a:r>
              <a:rPr lang="en-US" sz="1600" i="1" baseline="0" dirty="0"/>
              <a:t>Unstructured data </a:t>
            </a:r>
            <a:r>
              <a:rPr lang="en-US" sz="1600" baseline="0" dirty="0"/>
              <a:t>is usually referred to as data that originates directly from some interaction with the real-world environment, be it through measurements (sensors, images, videos), human inputs (natural language, text, query logs), or machine input (system logs). The data is in fact structured (e.g., an image is an array of pixels, or a text is a sequence of characters), but the structure is considered to carry little “semantic” meaning.</a:t>
            </a:r>
          </a:p>
          <a:p>
            <a:endParaRPr lang="en-US" sz="1600" baseline="0" dirty="0"/>
          </a:p>
          <a:p>
            <a:r>
              <a:rPr lang="en-US" sz="1600" i="1" baseline="0" dirty="0"/>
              <a:t>Structured data </a:t>
            </a:r>
            <a:r>
              <a:rPr lang="en-US" sz="1600" baseline="0" dirty="0"/>
              <a:t>is data that is modelled based on a schema the represents different categories and relationships in the data. A standard example being the relational data model, where applications or users define tables with specific meaning. Structured data could be extracted from unstructured data, e.g., a table could contain the list of all objects recognized in an image.</a:t>
            </a:r>
          </a:p>
          <a:p>
            <a:endParaRPr lang="en-US" sz="1600" baseline="0" dirty="0"/>
          </a:p>
          <a:p>
            <a:r>
              <a:rPr lang="en-US" sz="1600" i="1" baseline="0" dirty="0"/>
              <a:t>Knowledge</a:t>
            </a:r>
            <a:r>
              <a:rPr lang="en-US" sz="1600" baseline="0" dirty="0"/>
              <a:t> is also structured data and considered as a basis for decision making. Other properties associated with the notion of knowledge are the ability to reason with it, its ability to evolve dynamically including changing its schema and the derivation of new knowledge from existing knowledge through inference. Since the representation of knowledge is deemed to be more flexible, usually graph-based data models are used, that allow to represent in an unconstrained way new relationships.</a:t>
            </a:r>
            <a:endParaRPr lang="en-US" sz="1600" dirty="0"/>
          </a:p>
          <a:p>
            <a:endParaRPr lang="en-US" sz="1600" dirty="0"/>
          </a:p>
          <a:p>
            <a:r>
              <a:rPr lang="en-US" sz="1600" dirty="0"/>
              <a:t>Note: the notion of “knowledge management” is used in business typically with</a:t>
            </a:r>
            <a:r>
              <a:rPr lang="en-US" sz="1600" baseline="0" dirty="0"/>
              <a:t> a different, though related, meaning. It refers to information systems that manage the knowledge of an organization, consisting, e.g., of its documents and information on the skills of its collaborators.</a:t>
            </a:r>
            <a:endParaRPr lang="en-US" sz="160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can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Deriving higher level abstractions or new interpretations of existing data is a central problem of information management. We will call this activity Model Building. Model building relies on numerous methods, both automated and with human intervention. We will introduce in this lecture many examples of such methods from the areas of data mining, information extraction and knowledge inference.</a:t>
            </a:r>
          </a:p>
          <a:p>
            <a:endParaRPr lang="en-US" dirty="0"/>
          </a:p>
          <a:p>
            <a:r>
              <a:rPr lang="en-US" dirty="0"/>
              <a:t>Model building is a central task in data science.</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000" noProof="0" dirty="0"/>
              <a:t>In this part of the</a:t>
            </a:r>
            <a:r>
              <a:rPr lang="en-GB" sz="10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endParaRPr lang="en-CH" sz="100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000" noProof="0" dirty="0"/>
              <a:t>A large organization such as EPFL is running dozens if not hundreds of information systems.</a:t>
            </a:r>
            <a:r>
              <a:rPr lang="en-GB" sz="1000" baseline="0" noProof="0" dirty="0"/>
              <a:t> With the advent of the Web and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10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latin typeface="Arial" charset="0"/>
                <a:ea typeface="+mn-ea"/>
                <a:cs typeface="+mn-cs"/>
              </a:rPr>
              <a:t>The classical information systems: Organizational databases, Business process management systems</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Geographic information systems</a:t>
            </a:r>
            <a:r>
              <a:rPr lang="fr-CH" sz="1000" kern="1200" dirty="0">
                <a:solidFill>
                  <a:schemeClr val="tx1"/>
                </a:solidFill>
                <a:latin typeface="Arial" charset="0"/>
                <a:ea typeface="+mn-ea"/>
                <a:cs typeface="+mn-cs"/>
              </a:rPr>
              <a:t>, </a:t>
            </a:r>
            <a:r>
              <a:rPr lang="en-US" sz="1000" dirty="0">
                <a:ea typeface="+mn-ea"/>
                <a:cs typeface="+mn-cs"/>
              </a:rPr>
              <a:t>T</a:t>
            </a:r>
            <a:r>
              <a:rPr lang="en-US" sz="1000" kern="1200" dirty="0">
                <a:solidFill>
                  <a:schemeClr val="tx1"/>
                </a:solidFill>
                <a:latin typeface="Arial" charset="0"/>
                <a:ea typeface="+mn-ea"/>
                <a:cs typeface="+mn-cs"/>
              </a:rPr>
              <a:t>ext retrieval systems, Business intelligence (data warehousing and mining systems)</a:t>
            </a:r>
            <a:endParaRPr lang="fr-CH" sz="1000" kern="1200" dirty="0">
              <a:solidFill>
                <a:schemeClr val="tx1"/>
              </a:solidFill>
              <a:latin typeface="Arial" charset="0"/>
              <a:ea typeface="+mn-ea"/>
              <a:cs typeface="+mn-cs"/>
            </a:endParaRP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More recent types of information systems: Social Networks, Question-Answering System, Recommender</a:t>
            </a:r>
            <a:r>
              <a:rPr lang="en-US" sz="1000" kern="1200" baseline="0" dirty="0">
                <a:solidFill>
                  <a:schemeClr val="tx1"/>
                </a:solidFill>
                <a:latin typeface="Arial" charset="0"/>
                <a:ea typeface="+mn-ea"/>
                <a:cs typeface="+mn-cs"/>
              </a:rPr>
              <a:t> Engines, </a:t>
            </a:r>
            <a:r>
              <a:rPr lang="fr-CH" sz="1000" kern="1200" dirty="0" err="1">
                <a:solidFill>
                  <a:schemeClr val="tx1"/>
                </a:solidFill>
                <a:latin typeface="Arial" charset="0"/>
                <a:ea typeface="+mn-ea"/>
                <a:cs typeface="+mn-cs"/>
              </a:rPr>
              <a:t>Bioinformatics</a:t>
            </a:r>
            <a:r>
              <a:rPr lang="fr-CH" sz="1000" kern="1200" dirty="0">
                <a:solidFill>
                  <a:schemeClr val="tx1"/>
                </a:solidFill>
                <a:latin typeface="Arial" charset="0"/>
                <a:ea typeface="+mn-ea"/>
                <a:cs typeface="+mn-cs"/>
              </a:rPr>
              <a:t> systems (e.g., genome or protein sequence </a:t>
            </a:r>
            <a:r>
              <a:rPr lang="fr-CH" sz="1000" kern="1200" dirty="0" err="1">
                <a:solidFill>
                  <a:schemeClr val="tx1"/>
                </a:solidFill>
                <a:latin typeface="Arial" charset="0"/>
                <a:ea typeface="+mn-ea"/>
                <a:cs typeface="+mn-cs"/>
              </a:rPr>
              <a:t>retrieval</a:t>
            </a:r>
            <a:r>
              <a:rPr lang="fr-CH" sz="1000" kern="1200" dirty="0">
                <a:solidFill>
                  <a:schemeClr val="tx1"/>
                </a:solidFill>
                <a:latin typeface="Arial" charset="0"/>
                <a:ea typeface="+mn-ea"/>
                <a:cs typeface="+mn-cs"/>
              </a:rPr>
              <a:t>), </a:t>
            </a:r>
            <a:r>
              <a:rPr lang="en-US" sz="1000" kern="1200" dirty="0">
                <a:solidFill>
                  <a:schemeClr val="tx1"/>
                </a:solidFill>
                <a:latin typeface="Arial" charset="0"/>
                <a:ea typeface="+mn-ea"/>
                <a:cs typeface="+mn-cs"/>
              </a:rPr>
              <a:t>Environmental monitoring systems (disaster warning, </a:t>
            </a:r>
            <a:r>
              <a:rPr lang="en-US" sz="1000" kern="1200" dirty="0" err="1">
                <a:solidFill>
                  <a:schemeClr val="tx1"/>
                </a:solidFill>
                <a:latin typeface="Arial" charset="0"/>
                <a:ea typeface="+mn-ea"/>
                <a:cs typeface="+mn-cs"/>
              </a:rPr>
              <a:t>meteo</a:t>
            </a:r>
            <a:r>
              <a:rPr lang="en-US" sz="1000" kern="1200" dirty="0">
                <a:solidFill>
                  <a:schemeClr val="tx1"/>
                </a:solidFill>
                <a:latin typeface="Arial" charset="0"/>
                <a:ea typeface="+mn-ea"/>
                <a:cs typeface="+mn-cs"/>
              </a:rPr>
              <a:t> website)</a:t>
            </a:r>
          </a:p>
          <a:p>
            <a:pPr lvl="0"/>
            <a:endParaRPr lang="en-US" sz="1000" kern="1200" dirty="0">
              <a:solidFill>
                <a:schemeClr val="tx1"/>
              </a:solidFill>
              <a:latin typeface="Arial" charset="0"/>
              <a:ea typeface="+mn-ea"/>
              <a:cs typeface="+mn-cs"/>
            </a:endParaRPr>
          </a:p>
          <a:p>
            <a:pPr lvl="0"/>
            <a:r>
              <a:rPr lang="en-US" sz="1000" kern="1200" dirty="0">
                <a:solidFill>
                  <a:schemeClr val="tx1"/>
                </a:solidFill>
                <a:latin typeface="Arial" charset="0"/>
                <a:ea typeface="+mn-ea"/>
                <a:cs typeface="+mn-cs"/>
              </a:rPr>
              <a:t>However,</a:t>
            </a:r>
            <a:r>
              <a:rPr lang="en-US" sz="1000" kern="1200" baseline="0" dirty="0">
                <a:solidFill>
                  <a:schemeClr val="tx1"/>
                </a:solidFill>
                <a:latin typeface="Arial" charset="0"/>
                <a:ea typeface="+mn-ea"/>
                <a:cs typeface="+mn-cs"/>
              </a:rPr>
              <a:t> not every computing system is considered as an information system. Systems that are used for communication through different media (e.g., IP telephony), games or simulations are not widely considered as information systems. What is the distinctive feature of an information system? In the following we will attempt to provide a more precise characterization of the concept of information system as we understand the concept in the context of this course.</a:t>
            </a:r>
            <a:endParaRPr lang="fr-CH" sz="10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351094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Every new model, generates new data, by transforming the original data into data corresponding to the new model. Then for performing specific tasks functions can be evaluated on this news data, generating  additional new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the real-world environment based on data, the key information management tasks are related to the generation of models that derive from available data, new data that is suitable to support a task at hand.</a:t>
            </a:r>
          </a:p>
          <a:p>
            <a:endParaRPr lang="en-GB" sz="1200" baseline="0" noProof="0" dirty="0"/>
          </a:p>
          <a:p>
            <a:r>
              <a:rPr lang="en-GB" sz="1200" baseline="0" noProof="0" dirty="0"/>
              <a:t>Using then the model to perform the task is what we call Model Usage. Using a model consist of providing input to the model and to infer data that is then used for decision making.</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define or validate the relationship between</a:t>
            </a:r>
            <a:r>
              <a:rPr lang="en-GB" sz="1200" baseline="0" noProof="0" dirty="0"/>
              <a:t> a mathematical structure and the real world, methods are required that help to make plausible, that a model represents the real world correctly in some sense.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emulate,  the human reasoning processes. For traditional business information systems, it is the profession of business analysts that translate real world requirements and organizational structures into models for information systems. </a:t>
            </a:r>
          </a:p>
          <a:p>
            <a:endParaRPr lang="en-GB" sz="1200" baseline="0" noProof="0" dirty="0"/>
          </a:p>
          <a:p>
            <a:r>
              <a:rPr lang="en-GB" sz="1200" baseline="0" noProof="0" dirty="0"/>
              <a:t>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Whereas information management is concerned with the issue of creating and using the best possible models of real world phenomena, in practice this cannot be done without ignoring the capabilities and costs of the underlying computing system. As a general rule, better models, i.e. models that more accurately and comprehensivly represent the world come at a higher cost. Therefore the gain in quality of presentation has to be outweighed with the computational, and hence energy cost incurred.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17971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information helpful for decision making.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Information systems can make such utility measures explicitly available in different forms. Systems for rating and recommendation, e.g. in social networks, are an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refine our view on information systems by several aspects. We can add an additional layer that corresponds to the users of the system, and that we call the pragmatic layer as users introduce the dimension of information utility. Information utility is addressed in areas such as data quality management, agent systems, social networks.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47</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From the perspective of information management this has no significant implications, as long as the information system itself is centralized, i.e., running on one physical node under a single authority. The network just enables</a:t>
            </a:r>
            <a:r>
              <a:rPr lang="en-US" baseline="0" dirty="0"/>
              <a:t> the access of a user to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48</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of an information system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49</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notion of information systems is overloaded with many different meanings, depending on the context. From a business perspective, it relates typically to jobs that are concerned with the design of computing systems in an enterprise context. The notion can be distinguished in this context from activities more directly related to software and systems implementation and management.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607583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50</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new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52</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must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 setting where</a:t>
            </a:r>
            <a:r>
              <a:rPr lang="en-GB" baseline="0" noProof="0" dirty="0"/>
              <a:t> different autonomous users exchange information, questions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obtain an advantage. When providing information to another user a different problem needs to be considered. Can we trust the other user to use the information properly, or will the information be used in unintended and potentially harmful ways. This is the privacy problem, and it is a fundamental challenge for an information society. </a:t>
            </a:r>
          </a:p>
          <a:p>
            <a:endParaRPr lang="en-GB" baseline="0" noProof="0" dirty="0"/>
          </a:p>
          <a:p>
            <a:r>
              <a:rPr lang="en-GB" baseline="0" noProof="0" dirty="0"/>
              <a:t>The two problems of information trust and privacy are related to each other. The more quality information we reveal the more trust we may expect to receive in return, but the more we also put our privacy at risk.</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25394481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information systems are inherently distributed, since they serve the sharing of information among humans (and increasingly machines). Therefore, the focus of the lecture is on the question of inferring and sharing of information. Most of the methods that we will cover in this course are related to the field of information retrieval in a general sense. With the rise of powerful language models text retrieval is considered a problem typically solved by such models. However, earlier methods remain relevant for two reasons: (1) understanding the basic mechanisms and (2) as more efficient alternatives in large scale data processing. Since we will mostly be studying fundamental methods from the field of information retrieval the course could also be called Foundations of Information Retrieval.</a:t>
            </a:r>
          </a:p>
        </p:txBody>
      </p:sp>
      <p:sp>
        <p:nvSpPr>
          <p:cNvPr id="4" name="Slide Number Placeholder 3"/>
          <p:cNvSpPr>
            <a:spLocks noGrp="1"/>
          </p:cNvSpPr>
          <p:nvPr>
            <p:ph type="sldNum" sz="quarter" idx="5"/>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03726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more technical perspective we can interpret the notion of information systems as computing systems that process large amounts of data, i.e., the focus is on processing data, instead of performing large numbers of computations.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196814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inspecting the article in Wikipedia we can notice that the “business perspective” seems to be predominant.. However, it is interesting to note that recently the processing of data has been explicitly added in the characterization of the concept.</a:t>
            </a:r>
          </a:p>
        </p:txBody>
      </p:sp>
      <p:sp>
        <p:nvSpPr>
          <p:cNvPr id="4" name="Slide Number Placeholder 3"/>
          <p:cNvSpPr>
            <a:spLocks noGrp="1"/>
          </p:cNvSpPr>
          <p:nvPr>
            <p:ph type="sldNum" sz="quarter" idx="5"/>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254864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ChatGPT relies in its answer largely on</a:t>
            </a:r>
            <a:r>
              <a:rPr lang="en-GB" dirty="0"/>
              <a:t> t</a:t>
            </a:r>
            <a:r>
              <a:rPr lang="en-CH" dirty="0"/>
              <a:t>he article found in WikiPedia.</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159172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systems perspective would rather focus on the question of how an information processing system is interacting with its environment. This is the perspective we will adopt in the following.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099737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©2023,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©2023,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6.tiff"/><Relationship Id="rId4" Type="http://schemas.openxmlformats.org/officeDocument/2006/relationships/diagramData" Target="../diagrams/data1.xml"/><Relationship Id="rId9" Type="http://schemas.openxmlformats.org/officeDocument/2006/relationships/image" Target="../media/image5.tiff"/></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tiff"/><Relationship Id="rId4" Type="http://schemas.openxmlformats.org/officeDocument/2006/relationships/diagramData" Target="../diagrams/data2.xml"/><Relationship Id="rId9"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Processing: example</a:t>
            </a:r>
          </a:p>
        </p:txBody>
      </p:sp>
      <p:pic>
        <p:nvPicPr>
          <p:cNvPr id="17" name="Picture 16">
            <a:extLst>
              <a:ext uri="{FF2B5EF4-FFF2-40B4-BE49-F238E27FC236}">
                <a16:creationId xmlns:a16="http://schemas.microsoft.com/office/drawing/2014/main" id="{1C31E4A3-57EF-9B45-B75B-196C1AC476FF}"/>
              </a:ext>
            </a:extLst>
          </p:cNvPr>
          <p:cNvPicPr>
            <a:picLocks noChangeAspect="1"/>
          </p:cNvPicPr>
          <p:nvPr/>
        </p:nvPicPr>
        <p:blipFill>
          <a:blip r:embed="rId3"/>
          <a:stretch>
            <a:fillRect/>
          </a:stretch>
        </p:blipFill>
        <p:spPr>
          <a:xfrm>
            <a:off x="1514226" y="3545045"/>
            <a:ext cx="2326356" cy="2747079"/>
          </a:xfrm>
          <a:prstGeom prst="rect">
            <a:avLst/>
          </a:prstGeom>
        </p:spPr>
      </p:pic>
      <p:grpSp>
        <p:nvGrpSpPr>
          <p:cNvPr id="29" name="Group 28">
            <a:extLst>
              <a:ext uri="{FF2B5EF4-FFF2-40B4-BE49-F238E27FC236}">
                <a16:creationId xmlns:a16="http://schemas.microsoft.com/office/drawing/2014/main" id="{0A7E16E8-76DA-4E4F-87B4-964FB7C90CB0}"/>
              </a:ext>
            </a:extLst>
          </p:cNvPr>
          <p:cNvGrpSpPr/>
          <p:nvPr/>
        </p:nvGrpSpPr>
        <p:grpSpPr>
          <a:xfrm>
            <a:off x="1514226" y="3545045"/>
            <a:ext cx="6085139" cy="2887318"/>
            <a:chOff x="1554090" y="3002287"/>
            <a:chExt cx="6245338" cy="2963331"/>
          </a:xfrm>
        </p:grpSpPr>
        <p:pic>
          <p:nvPicPr>
            <p:cNvPr id="18" name="Picture 17">
              <a:extLst>
                <a:ext uri="{FF2B5EF4-FFF2-40B4-BE49-F238E27FC236}">
                  <a16:creationId xmlns:a16="http://schemas.microsoft.com/office/drawing/2014/main" id="{F7A5AD04-94D7-184F-800A-70131310D4D8}"/>
                </a:ext>
              </a:extLst>
            </p:cNvPr>
            <p:cNvPicPr>
              <a:picLocks noChangeAspect="1"/>
            </p:cNvPicPr>
            <p:nvPr/>
          </p:nvPicPr>
          <p:blipFill>
            <a:blip r:embed="rId4"/>
            <a:stretch>
              <a:fillRect/>
            </a:stretch>
          </p:blipFill>
          <p:spPr>
            <a:xfrm>
              <a:off x="1554090" y="3002287"/>
              <a:ext cx="2387600" cy="2819400"/>
            </a:xfrm>
            <a:prstGeom prst="rect">
              <a:avLst/>
            </a:prstGeom>
          </p:spPr>
        </p:pic>
        <p:sp>
          <p:nvSpPr>
            <p:cNvPr id="22" name="Left Arrow 21">
              <a:extLst>
                <a:ext uri="{FF2B5EF4-FFF2-40B4-BE49-F238E27FC236}">
                  <a16:creationId xmlns:a16="http://schemas.microsoft.com/office/drawing/2014/main" id="{87B0C28F-7289-F540-9192-DEC78152E8CD}"/>
                </a:ext>
              </a:extLst>
            </p:cNvPr>
            <p:cNvSpPr/>
            <p:nvPr/>
          </p:nvSpPr>
          <p:spPr>
            <a:xfrm>
              <a:off x="5607028" y="4666018"/>
              <a:ext cx="2192400" cy="1299600"/>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grpSp>
        <p:nvGrpSpPr>
          <p:cNvPr id="23" name="Group 22">
            <a:extLst>
              <a:ext uri="{FF2B5EF4-FFF2-40B4-BE49-F238E27FC236}">
                <a16:creationId xmlns:a16="http://schemas.microsoft.com/office/drawing/2014/main" id="{891C6156-56C0-CB49-8714-D7C9D298979D}"/>
              </a:ext>
            </a:extLst>
          </p:cNvPr>
          <p:cNvGrpSpPr/>
          <p:nvPr/>
        </p:nvGrpSpPr>
        <p:grpSpPr>
          <a:xfrm>
            <a:off x="5486353" y="2505685"/>
            <a:ext cx="2136970" cy="1723198"/>
            <a:chOff x="4576903" y="1470611"/>
            <a:chExt cx="2193229" cy="1768563"/>
          </a:xfrm>
        </p:grpSpPr>
        <p:pic>
          <p:nvPicPr>
            <p:cNvPr id="24" name="Picture 23">
              <a:extLst>
                <a:ext uri="{FF2B5EF4-FFF2-40B4-BE49-F238E27FC236}">
                  <a16:creationId xmlns:a16="http://schemas.microsoft.com/office/drawing/2014/main" id="{E5537C70-374B-F047-A69D-E83E16A0BBB4}"/>
                </a:ext>
              </a:extLst>
            </p:cNvPr>
            <p:cNvPicPr>
              <a:picLocks noChangeAspect="1"/>
            </p:cNvPicPr>
            <p:nvPr/>
          </p:nvPicPr>
          <p:blipFill>
            <a:blip r:embed="rId5"/>
            <a:stretch>
              <a:fillRect/>
            </a:stretch>
          </p:blipFill>
          <p:spPr>
            <a:xfrm>
              <a:off x="4967357" y="1470611"/>
              <a:ext cx="719871" cy="719871"/>
            </a:xfrm>
            <a:prstGeom prst="rect">
              <a:avLst/>
            </a:prstGeom>
          </p:spPr>
        </p:pic>
        <p:sp>
          <p:nvSpPr>
            <p:cNvPr id="25" name="Right Arrow 24">
              <a:extLst>
                <a:ext uri="{FF2B5EF4-FFF2-40B4-BE49-F238E27FC236}">
                  <a16:creationId xmlns:a16="http://schemas.microsoft.com/office/drawing/2014/main" id="{A1751BA3-6CBE-674B-AE30-FCADB71A6822}"/>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26" name="Group 25">
            <a:extLst>
              <a:ext uri="{FF2B5EF4-FFF2-40B4-BE49-F238E27FC236}">
                <a16:creationId xmlns:a16="http://schemas.microsoft.com/office/drawing/2014/main" id="{D236D59F-7068-A44C-9B92-44550E6B5E2D}"/>
              </a:ext>
            </a:extLst>
          </p:cNvPr>
          <p:cNvGrpSpPr/>
          <p:nvPr/>
        </p:nvGrpSpPr>
        <p:grpSpPr>
          <a:xfrm>
            <a:off x="8213246" y="3258134"/>
            <a:ext cx="3067875" cy="2908177"/>
            <a:chOff x="7375585" y="2242868"/>
            <a:chExt cx="3148641" cy="2984739"/>
          </a:xfrm>
        </p:grpSpPr>
        <p:sp>
          <p:nvSpPr>
            <p:cNvPr id="27" name="Rectangle 26">
              <a:extLst>
                <a:ext uri="{FF2B5EF4-FFF2-40B4-BE49-F238E27FC236}">
                  <a16:creationId xmlns:a16="http://schemas.microsoft.com/office/drawing/2014/main" id="{4FCFE4CA-B414-B346-BD58-48F9437BA2E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2E9B2E51-7F0D-6849-8DF4-BCEEF69CF7FD}"/>
                </a:ext>
              </a:extLst>
            </p:cNvPr>
            <p:cNvPicPr>
              <a:picLocks noChangeAspect="1"/>
            </p:cNvPicPr>
            <p:nvPr/>
          </p:nvPicPr>
          <p:blipFill>
            <a:blip r:embed="rId6"/>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F0713D6-224F-4945-9077-67C4B06D080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4" name="TextBox 3">
            <a:extLst>
              <a:ext uri="{FF2B5EF4-FFF2-40B4-BE49-F238E27FC236}">
                <a16:creationId xmlns:a16="http://schemas.microsoft.com/office/drawing/2014/main" id="{12EF6954-9B62-DDA7-2959-B8C816147F34}"/>
              </a:ext>
            </a:extLst>
          </p:cNvPr>
          <p:cNvSpPr txBox="1"/>
          <p:nvPr/>
        </p:nvSpPr>
        <p:spPr>
          <a:xfrm>
            <a:off x="1514226" y="6313795"/>
            <a:ext cx="2352632" cy="646331"/>
          </a:xfrm>
          <a:prstGeom prst="rect">
            <a:avLst/>
          </a:prstGeom>
          <a:noFill/>
        </p:spPr>
        <p:txBody>
          <a:bodyPr wrap="none" rtlCol="0">
            <a:spAutoFit/>
          </a:bodyPr>
          <a:lstStyle/>
          <a:p>
            <a:r>
              <a:rPr lang="en-GB" sz="3600" dirty="0">
                <a:latin typeface="Calibri" panose="020F0502020204030204" pitchFamily="34" charset="0"/>
                <a:cs typeface="Calibri" panose="020F0502020204030204" pitchFamily="34" charset="0"/>
              </a:rPr>
              <a:t>c</a:t>
            </a:r>
            <a:r>
              <a:rPr lang="en-CH" sz="3600" dirty="0">
                <a:latin typeface="Calibri" panose="020F0502020204030204" pitchFamily="34" charset="0"/>
                <a:cs typeface="Calibri" panose="020F0502020204030204" pitchFamily="34" charset="0"/>
              </a:rPr>
              <a:t>oast guard</a:t>
            </a:r>
          </a:p>
        </p:txBody>
      </p:sp>
    </p:spTree>
    <p:extLst>
      <p:ext uri="{BB962C8B-B14F-4D97-AF65-F5344CB8AC3E}">
        <p14:creationId xmlns:p14="http://schemas.microsoft.com/office/powerpoint/2010/main" val="11125679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a:t>Data-Information-Knowledge</a:t>
            </a:r>
          </a:p>
        </p:txBody>
      </p:sp>
      <p:grpSp>
        <p:nvGrpSpPr>
          <p:cNvPr id="48" name="Group 47">
            <a:extLst>
              <a:ext uri="{FF2B5EF4-FFF2-40B4-BE49-F238E27FC236}">
                <a16:creationId xmlns:a16="http://schemas.microsoft.com/office/drawing/2014/main" id="{AED734B3-179F-3041-B628-C5B9DAFEC3A4}"/>
              </a:ext>
            </a:extLst>
          </p:cNvPr>
          <p:cNvGrpSpPr/>
          <p:nvPr/>
        </p:nvGrpSpPr>
        <p:grpSpPr>
          <a:xfrm>
            <a:off x="312666" y="1955334"/>
            <a:ext cx="4872231" cy="5242919"/>
            <a:chOff x="106703" y="1933564"/>
            <a:chExt cx="5000499" cy="5380947"/>
          </a:xfrm>
        </p:grpSpPr>
        <p:grpSp>
          <p:nvGrpSpPr>
            <p:cNvPr id="33" name="Group 32">
              <a:extLst>
                <a:ext uri="{FF2B5EF4-FFF2-40B4-BE49-F238E27FC236}">
                  <a16:creationId xmlns:a16="http://schemas.microsoft.com/office/drawing/2014/main" id="{5DCA74C5-2A7D-4542-994C-EC0FF4711F8F}"/>
                </a:ext>
              </a:extLst>
            </p:cNvPr>
            <p:cNvGrpSpPr/>
            <p:nvPr/>
          </p:nvGrpSpPr>
          <p:grpSpPr>
            <a:xfrm>
              <a:off x="560739" y="1933564"/>
              <a:ext cx="3717457" cy="4149018"/>
              <a:chOff x="1010189" y="1933564"/>
              <a:chExt cx="3717457" cy="4149018"/>
            </a:xfrm>
          </p:grpSpPr>
          <p:pic>
            <p:nvPicPr>
              <p:cNvPr id="32" name="Picture 31">
                <a:extLst>
                  <a:ext uri="{FF2B5EF4-FFF2-40B4-BE49-F238E27FC236}">
                    <a16:creationId xmlns:a16="http://schemas.microsoft.com/office/drawing/2014/main" id="{294E5E5E-D9B4-9D48-B821-A0B7EC78D32E}"/>
                  </a:ext>
                </a:extLst>
              </p:cNvPr>
              <p:cNvPicPr>
                <a:picLocks noChangeAspect="1"/>
              </p:cNvPicPr>
              <p:nvPr/>
            </p:nvPicPr>
            <p:blipFill>
              <a:blip r:embed="rId3"/>
              <a:stretch>
                <a:fillRect/>
              </a:stretch>
            </p:blipFill>
            <p:spPr>
              <a:xfrm>
                <a:off x="1108607" y="1933564"/>
                <a:ext cx="3513583" cy="4149018"/>
              </a:xfrm>
              <a:prstGeom prst="rect">
                <a:avLst/>
              </a:prstGeom>
            </p:spPr>
          </p:pic>
          <p:graphicFrame>
            <p:nvGraphicFramePr>
              <p:cNvPr id="10" name="Diagram 9">
                <a:extLst>
                  <a:ext uri="{FF2B5EF4-FFF2-40B4-BE49-F238E27FC236}">
                    <a16:creationId xmlns:a16="http://schemas.microsoft.com/office/drawing/2014/main" id="{5444597A-90CE-B143-9897-43D9C9E09966}"/>
                  </a:ext>
                </a:extLst>
              </p:cNvPr>
              <p:cNvGraphicFramePr/>
              <p:nvPr>
                <p:extLst>
                  <p:ext uri="{D42A27DB-BD31-4B8C-83A1-F6EECF244321}">
                    <p14:modId xmlns:p14="http://schemas.microsoft.com/office/powerpoint/2010/main" val="3290745514"/>
                  </p:ext>
                </p:extLst>
              </p:nvPr>
            </p:nvGraphicFramePr>
            <p:xfrm>
              <a:off x="10101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5" name="TextBox 14">
              <a:extLst>
                <a:ext uri="{FF2B5EF4-FFF2-40B4-BE49-F238E27FC236}">
                  <a16:creationId xmlns:a16="http://schemas.microsoft.com/office/drawing/2014/main" id="{FF0635A0-243F-6C4B-80AD-260E4B98651E}"/>
                </a:ext>
              </a:extLst>
            </p:cNvPr>
            <p:cNvSpPr txBox="1"/>
            <p:nvPr/>
          </p:nvSpPr>
          <p:spPr>
            <a:xfrm>
              <a:off x="106703" y="6082582"/>
              <a:ext cx="5000499" cy="1231929"/>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Data = signal received</a:t>
              </a:r>
            </a:p>
            <a:p>
              <a:r>
                <a:rPr lang="en-US" sz="2400" dirty="0">
                  <a:latin typeface="Calibri" panose="020F0502020204030204" pitchFamily="34" charset="0"/>
                  <a:cs typeface="Calibri" panose="020F0502020204030204" pitchFamily="34" charset="0"/>
                </a:rPr>
                <a:t>Information = understanding of signal</a:t>
              </a:r>
            </a:p>
            <a:p>
              <a:r>
                <a:rPr lang="en-US" sz="2400" dirty="0">
                  <a:latin typeface="Calibri" panose="020F0502020204030204" pitchFamily="34" charset="0"/>
                  <a:cs typeface="Calibri" panose="020F0502020204030204" pitchFamily="34" charset="0"/>
                </a:rPr>
                <a:t>Knowledge = decision taking</a:t>
              </a:r>
            </a:p>
          </p:txBody>
        </p:sp>
      </p:grpSp>
      <p:sp>
        <p:nvSpPr>
          <p:cNvPr id="41" name="Left Arrow 40">
            <a:extLst>
              <a:ext uri="{FF2B5EF4-FFF2-40B4-BE49-F238E27FC236}">
                <a16:creationId xmlns:a16="http://schemas.microsoft.com/office/drawing/2014/main" id="{355031EB-7BE3-D247-818F-12C5CA0A1E36}"/>
              </a:ext>
            </a:extLst>
          </p:cNvPr>
          <p:cNvSpPr/>
          <p:nvPr/>
        </p:nvSpPr>
        <p:spPr>
          <a:xfrm>
            <a:off x="5671900" y="4617698"/>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2" name="Group 41">
            <a:extLst>
              <a:ext uri="{FF2B5EF4-FFF2-40B4-BE49-F238E27FC236}">
                <a16:creationId xmlns:a16="http://schemas.microsoft.com/office/drawing/2014/main" id="{DDA71679-908E-3749-B321-B45C4735FECD}"/>
              </a:ext>
            </a:extLst>
          </p:cNvPr>
          <p:cNvGrpSpPr/>
          <p:nvPr/>
        </p:nvGrpSpPr>
        <p:grpSpPr>
          <a:xfrm>
            <a:off x="5695052" y="1957284"/>
            <a:ext cx="2136970" cy="1723198"/>
            <a:chOff x="4576903" y="1470611"/>
            <a:chExt cx="2193229" cy="1768563"/>
          </a:xfrm>
        </p:grpSpPr>
        <p:pic>
          <p:nvPicPr>
            <p:cNvPr id="43" name="Picture 42">
              <a:extLst>
                <a:ext uri="{FF2B5EF4-FFF2-40B4-BE49-F238E27FC236}">
                  <a16:creationId xmlns:a16="http://schemas.microsoft.com/office/drawing/2014/main" id="{C6DD10EE-C276-164C-8DD8-8597835D9219}"/>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4" name="Right Arrow 43">
              <a:extLst>
                <a:ext uri="{FF2B5EF4-FFF2-40B4-BE49-F238E27FC236}">
                  <a16:creationId xmlns:a16="http://schemas.microsoft.com/office/drawing/2014/main" id="{814236C9-221E-774D-BBFC-0BC7E5D95964}"/>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5" name="Group 44">
            <a:extLst>
              <a:ext uri="{FF2B5EF4-FFF2-40B4-BE49-F238E27FC236}">
                <a16:creationId xmlns:a16="http://schemas.microsoft.com/office/drawing/2014/main" id="{8E804DDA-0105-564F-B0BB-8227CDDDA423}"/>
              </a:ext>
            </a:extLst>
          </p:cNvPr>
          <p:cNvGrpSpPr/>
          <p:nvPr/>
        </p:nvGrpSpPr>
        <p:grpSpPr>
          <a:xfrm>
            <a:off x="8421945" y="2709733"/>
            <a:ext cx="3067875" cy="2908177"/>
            <a:chOff x="7375585" y="2242868"/>
            <a:chExt cx="3148641" cy="2984739"/>
          </a:xfrm>
        </p:grpSpPr>
        <p:sp>
          <p:nvSpPr>
            <p:cNvPr id="46" name="Rectangle 45">
              <a:extLst>
                <a:ext uri="{FF2B5EF4-FFF2-40B4-BE49-F238E27FC236}">
                  <a16:creationId xmlns:a16="http://schemas.microsoft.com/office/drawing/2014/main" id="{F118BBF1-0FD6-A54B-8A16-4A165E2C6308}"/>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7" name="Picture 46">
              <a:extLst>
                <a:ext uri="{FF2B5EF4-FFF2-40B4-BE49-F238E27FC236}">
                  <a16:creationId xmlns:a16="http://schemas.microsoft.com/office/drawing/2014/main" id="{09B020EA-D0FC-BD44-B632-FCB53B9DD420}"/>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3" name="Footer Placeholder 2">
            <a:extLst>
              <a:ext uri="{FF2B5EF4-FFF2-40B4-BE49-F238E27FC236}">
                <a16:creationId xmlns:a16="http://schemas.microsoft.com/office/drawing/2014/main" id="{74D1977D-A4C2-284E-A70D-75370DEA8B6E}"/>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320365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Information Systems</a:t>
            </a:r>
          </a:p>
        </p:txBody>
      </p:sp>
      <p:grpSp>
        <p:nvGrpSpPr>
          <p:cNvPr id="33" name="Group 32">
            <a:extLst>
              <a:ext uri="{FF2B5EF4-FFF2-40B4-BE49-F238E27FC236}">
                <a16:creationId xmlns:a16="http://schemas.microsoft.com/office/drawing/2014/main" id="{50E0A2AE-7FD0-7340-B5DA-52E432E10960}"/>
              </a:ext>
            </a:extLst>
          </p:cNvPr>
          <p:cNvGrpSpPr/>
          <p:nvPr/>
        </p:nvGrpSpPr>
        <p:grpSpPr>
          <a:xfrm>
            <a:off x="151059" y="3174471"/>
            <a:ext cx="5180808" cy="2901253"/>
            <a:chOff x="155036" y="2234498"/>
            <a:chExt cx="5317200" cy="2977632"/>
          </a:xfrm>
        </p:grpSpPr>
        <p:pic>
          <p:nvPicPr>
            <p:cNvPr id="31" name="Picture 30">
              <a:extLst>
                <a:ext uri="{FF2B5EF4-FFF2-40B4-BE49-F238E27FC236}">
                  <a16:creationId xmlns:a16="http://schemas.microsoft.com/office/drawing/2014/main" id="{CED0BA23-9A21-CC4A-AE9D-98000D601C55}"/>
                </a:ext>
              </a:extLst>
            </p:cNvPr>
            <p:cNvPicPr>
              <a:picLocks noChangeAspect="1"/>
            </p:cNvPicPr>
            <p:nvPr/>
          </p:nvPicPr>
          <p:blipFill>
            <a:blip r:embed="rId3"/>
            <a:stretch>
              <a:fillRect/>
            </a:stretch>
          </p:blipFill>
          <p:spPr>
            <a:xfrm>
              <a:off x="155036" y="2234498"/>
              <a:ext cx="5317200" cy="2977632"/>
            </a:xfrm>
            <a:prstGeom prst="rect">
              <a:avLst/>
            </a:prstGeom>
          </p:spPr>
        </p:pic>
        <p:graphicFrame>
          <p:nvGraphicFramePr>
            <p:cNvPr id="27" name="Diagram 26">
              <a:extLst>
                <a:ext uri="{FF2B5EF4-FFF2-40B4-BE49-F238E27FC236}">
                  <a16:creationId xmlns:a16="http://schemas.microsoft.com/office/drawing/2014/main" id="{FFC0BF1A-F475-0849-978E-E6263E0043E5}"/>
                </a:ext>
              </a:extLst>
            </p:cNvPr>
            <p:cNvGraphicFramePr/>
            <p:nvPr>
              <p:extLst>
                <p:ext uri="{D42A27DB-BD31-4B8C-83A1-F6EECF244321}">
                  <p14:modId xmlns:p14="http://schemas.microsoft.com/office/powerpoint/2010/main" val="1021534839"/>
                </p:ext>
              </p:extLst>
            </p:nvPr>
          </p:nvGraphicFramePr>
          <p:xfrm>
            <a:off x="540289" y="2357884"/>
            <a:ext cx="3717457" cy="226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9" name="Left Arrow 38">
            <a:extLst>
              <a:ext uri="{FF2B5EF4-FFF2-40B4-BE49-F238E27FC236}">
                <a16:creationId xmlns:a16="http://schemas.microsoft.com/office/drawing/2014/main" id="{B462D9DB-C4F0-1C45-A86A-7ECE0A2E6F30}"/>
              </a:ext>
            </a:extLst>
          </p:cNvPr>
          <p:cNvSpPr/>
          <p:nvPr/>
        </p:nvSpPr>
        <p:spPr>
          <a:xfrm>
            <a:off x="5463201" y="5166099"/>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 • • − − − • • • </a:t>
            </a:r>
          </a:p>
        </p:txBody>
      </p:sp>
      <p:grpSp>
        <p:nvGrpSpPr>
          <p:cNvPr id="40" name="Group 39">
            <a:extLst>
              <a:ext uri="{FF2B5EF4-FFF2-40B4-BE49-F238E27FC236}">
                <a16:creationId xmlns:a16="http://schemas.microsoft.com/office/drawing/2014/main" id="{D6D0AABB-5E40-B24B-B1C2-3522A7FFC0FE}"/>
              </a:ext>
            </a:extLst>
          </p:cNvPr>
          <p:cNvGrpSpPr/>
          <p:nvPr/>
        </p:nvGrpSpPr>
        <p:grpSpPr>
          <a:xfrm>
            <a:off x="5486353" y="2505685"/>
            <a:ext cx="2136970" cy="1723198"/>
            <a:chOff x="4576903" y="1470611"/>
            <a:chExt cx="2193229" cy="1768563"/>
          </a:xfrm>
        </p:grpSpPr>
        <p:pic>
          <p:nvPicPr>
            <p:cNvPr id="41" name="Picture 40">
              <a:extLst>
                <a:ext uri="{FF2B5EF4-FFF2-40B4-BE49-F238E27FC236}">
                  <a16:creationId xmlns:a16="http://schemas.microsoft.com/office/drawing/2014/main" id="{C7408DAB-02F8-4E4C-B062-5E7CB6492CCC}"/>
                </a:ext>
              </a:extLst>
            </p:cNvPr>
            <p:cNvPicPr>
              <a:picLocks noChangeAspect="1"/>
            </p:cNvPicPr>
            <p:nvPr/>
          </p:nvPicPr>
          <p:blipFill>
            <a:blip r:embed="rId9"/>
            <a:stretch>
              <a:fillRect/>
            </a:stretch>
          </p:blipFill>
          <p:spPr>
            <a:xfrm>
              <a:off x="4967357" y="1470611"/>
              <a:ext cx="719871" cy="719871"/>
            </a:xfrm>
            <a:prstGeom prst="rect">
              <a:avLst/>
            </a:prstGeom>
          </p:spPr>
        </p:pic>
        <p:sp>
          <p:nvSpPr>
            <p:cNvPr id="42" name="Right Arrow 41">
              <a:extLst>
                <a:ext uri="{FF2B5EF4-FFF2-40B4-BE49-F238E27FC236}">
                  <a16:creationId xmlns:a16="http://schemas.microsoft.com/office/drawing/2014/main" id="{00B507E3-551E-A44A-8888-86564D3711C5}"/>
                </a:ext>
              </a:extLst>
            </p:cNvPr>
            <p:cNvSpPr/>
            <p:nvPr/>
          </p:nvSpPr>
          <p:spPr>
            <a:xfrm>
              <a:off x="4576903" y="1938038"/>
              <a:ext cx="2193229" cy="1301136"/>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61" dirty="0">
                  <a:latin typeface="Calibri" panose="020F0502020204030204" pitchFamily="34" charset="0"/>
                  <a:cs typeface="Calibri" panose="020F0502020204030204" pitchFamily="34" charset="0"/>
                </a:rPr>
                <a:t>Send ship for rescue</a:t>
              </a:r>
            </a:p>
          </p:txBody>
        </p:sp>
      </p:grpSp>
      <p:grpSp>
        <p:nvGrpSpPr>
          <p:cNvPr id="43" name="Group 42">
            <a:extLst>
              <a:ext uri="{FF2B5EF4-FFF2-40B4-BE49-F238E27FC236}">
                <a16:creationId xmlns:a16="http://schemas.microsoft.com/office/drawing/2014/main" id="{299E0BFD-F382-C44A-BE16-5858B26EDEE3}"/>
              </a:ext>
            </a:extLst>
          </p:cNvPr>
          <p:cNvGrpSpPr/>
          <p:nvPr/>
        </p:nvGrpSpPr>
        <p:grpSpPr>
          <a:xfrm>
            <a:off x="8213246" y="3258134"/>
            <a:ext cx="3067875" cy="2908177"/>
            <a:chOff x="7375585" y="2242868"/>
            <a:chExt cx="3148641" cy="2984739"/>
          </a:xfrm>
        </p:grpSpPr>
        <p:sp>
          <p:nvSpPr>
            <p:cNvPr id="44" name="Rectangle 43">
              <a:extLst>
                <a:ext uri="{FF2B5EF4-FFF2-40B4-BE49-F238E27FC236}">
                  <a16:creationId xmlns:a16="http://schemas.microsoft.com/office/drawing/2014/main" id="{77EFE46C-EDE4-6947-942C-4C394B91D55D}"/>
                </a:ext>
              </a:extLst>
            </p:cNvPr>
            <p:cNvSpPr/>
            <p:nvPr/>
          </p:nvSpPr>
          <p:spPr>
            <a:xfrm>
              <a:off x="7375585" y="2242868"/>
              <a:ext cx="3148641" cy="2984739"/>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1" dirty="0">
                <a:latin typeface="Calibri" panose="020F0502020204030204" pitchFamily="34" charset="0"/>
                <a:cs typeface="Calibri" panose="020F0502020204030204" pitchFamily="34" charset="0"/>
              </a:endParaRPr>
            </a:p>
          </p:txBody>
        </p:sp>
        <p:pic>
          <p:nvPicPr>
            <p:cNvPr id="45" name="Picture 44">
              <a:extLst>
                <a:ext uri="{FF2B5EF4-FFF2-40B4-BE49-F238E27FC236}">
                  <a16:creationId xmlns:a16="http://schemas.microsoft.com/office/drawing/2014/main" id="{9B2844DD-87BD-0E41-ACB2-FD28E9D948E4}"/>
                </a:ext>
              </a:extLst>
            </p:cNvPr>
            <p:cNvPicPr>
              <a:picLocks noChangeAspect="1"/>
            </p:cNvPicPr>
            <p:nvPr/>
          </p:nvPicPr>
          <p:blipFill>
            <a:blip r:embed="rId10"/>
            <a:stretch>
              <a:fillRect/>
            </a:stretch>
          </p:blipFill>
          <p:spPr>
            <a:xfrm>
              <a:off x="8353878" y="3027827"/>
              <a:ext cx="1384300" cy="1460500"/>
            </a:xfrm>
            <a:prstGeom prst="rect">
              <a:avLst/>
            </a:prstGeom>
          </p:spPr>
        </p:pic>
      </p:grpSp>
      <p:sp>
        <p:nvSpPr>
          <p:cNvPr id="46" name="Rectangle 45">
            <a:extLst>
              <a:ext uri="{FF2B5EF4-FFF2-40B4-BE49-F238E27FC236}">
                <a16:creationId xmlns:a16="http://schemas.microsoft.com/office/drawing/2014/main" id="{09EFB104-1202-D542-B751-CAFEEE63A42D}"/>
              </a:ext>
            </a:extLst>
          </p:cNvPr>
          <p:cNvSpPr/>
          <p:nvPr/>
        </p:nvSpPr>
        <p:spPr>
          <a:xfrm>
            <a:off x="-1" y="6737122"/>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94" tIns="44547" rIns="89094" bIns="44547" numCol="1" spcCol="0" rtlCol="0" fromWordArt="0" anchor="ctr" anchorCtr="0" forceAA="0" compatLnSpc="1">
            <a:prstTxWarp prst="textNoShape">
              <a:avLst/>
            </a:prstTxWarp>
            <a:noAutofit/>
          </a:bodyPr>
          <a:lstStyle/>
          <a:p>
            <a:pPr algn="ctr"/>
            <a:r>
              <a:rPr lang="en-US" sz="1461" dirty="0">
                <a:latin typeface="Calibri" panose="020F0502020204030204" pitchFamily="34" charset="0"/>
                <a:cs typeface="Calibri" panose="020F0502020204030204" pitchFamily="34" charset="0"/>
              </a:rPr>
              <a:t>An information system automates the process of receiving, interpreting and acting upon signals</a:t>
            </a:r>
          </a:p>
          <a:p>
            <a:pPr algn="ctr"/>
            <a:r>
              <a:rPr lang="en-US" sz="1461" dirty="0">
                <a:latin typeface="Calibri" panose="020F0502020204030204" pitchFamily="34" charset="0"/>
                <a:cs typeface="Calibri" panose="020F0502020204030204" pitchFamily="34" charset="0"/>
              </a:rPr>
              <a:t>A lot of signals = Big Data</a:t>
            </a:r>
          </a:p>
        </p:txBody>
      </p:sp>
      <p:sp>
        <p:nvSpPr>
          <p:cNvPr id="3" name="Footer Placeholder 2">
            <a:extLst>
              <a:ext uri="{FF2B5EF4-FFF2-40B4-BE49-F238E27FC236}">
                <a16:creationId xmlns:a16="http://schemas.microsoft.com/office/drawing/2014/main" id="{BE0BDA03-F22F-9349-A30A-F5D0E115DEF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6932197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150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sz="3200" dirty="0"/>
              <a:t>An information system is a </a:t>
            </a:r>
            <a:r>
              <a:rPr lang="en-US" sz="3200" b="1" dirty="0"/>
              <a:t>computing system </a:t>
            </a:r>
            <a:r>
              <a:rPr lang="en-US" sz="3200" dirty="0"/>
              <a:t>interacting with the environment</a:t>
            </a:r>
            <a:r>
              <a:rPr lang="en-US" sz="3200" b="1" dirty="0"/>
              <a:t> </a:t>
            </a:r>
            <a:r>
              <a:rPr lang="en-US" sz="3200" dirty="0"/>
              <a:t>with the capability of </a:t>
            </a:r>
            <a:br>
              <a:rPr lang="en-US" sz="3200" dirty="0"/>
            </a:br>
            <a:r>
              <a:rPr lang="en-US" sz="3200" dirty="0"/>
              <a:t>1. managing </a:t>
            </a:r>
            <a:r>
              <a:rPr lang="en-US" sz="3200" b="1" dirty="0"/>
              <a:t>data,</a:t>
            </a:r>
            <a:endParaRPr lang="en-US" sz="3200" dirty="0"/>
          </a:p>
          <a:p>
            <a:r>
              <a:rPr lang="en-US" sz="3200" dirty="0"/>
              <a:t>2. inferring </a:t>
            </a:r>
            <a:r>
              <a:rPr lang="en-US" sz="3200" b="1" dirty="0"/>
              <a:t>information</a:t>
            </a:r>
            <a:r>
              <a:rPr lang="en-US" sz="3200" dirty="0"/>
              <a:t> by understanding this data </a:t>
            </a:r>
            <a:r>
              <a:rPr lang="en-US" sz="3200" i="1" dirty="0"/>
              <a:t>by using a representation of a </a:t>
            </a:r>
            <a:r>
              <a:rPr lang="en-US" sz="3200" b="1" i="1" dirty="0"/>
              <a:t>model</a:t>
            </a:r>
            <a:r>
              <a:rPr lang="en-US" sz="3200" i="1" dirty="0"/>
              <a:t> of its </a:t>
            </a:r>
            <a:r>
              <a:rPr lang="en-US" sz="3200" b="1" i="1" dirty="0"/>
              <a:t>real-world environment </a:t>
            </a:r>
            <a:endParaRPr lang="en-US" sz="3200" i="1" dirty="0"/>
          </a:p>
          <a:p>
            <a:r>
              <a:rPr lang="en-US" sz="3200" dirty="0"/>
              <a:t>3. for performing a given </a:t>
            </a:r>
            <a:r>
              <a:rPr lang="en-US" sz="3200" b="1" dirty="0"/>
              <a:t>task</a:t>
            </a:r>
          </a:p>
          <a:p>
            <a:endParaRPr lang="fr-FR" sz="32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3310631B-4C63-2FDE-0F00-548904F805DA}"/>
              </a:ext>
            </a:extLst>
          </p:cNvPr>
          <p:cNvPicPr>
            <a:picLocks noChangeAspect="1"/>
          </p:cNvPicPr>
          <p:nvPr/>
        </p:nvPicPr>
        <p:blipFill>
          <a:blip r:embed="rId3"/>
          <a:stretch>
            <a:fillRect/>
          </a:stretch>
        </p:blipFill>
        <p:spPr>
          <a:xfrm>
            <a:off x="2044103" y="5300325"/>
            <a:ext cx="2245923" cy="1996909"/>
          </a:xfrm>
          <a:prstGeom prst="rect">
            <a:avLst/>
          </a:prstGeom>
        </p:spPr>
      </p:pic>
      <p:pic>
        <p:nvPicPr>
          <p:cNvPr id="6" name="Picture 8" descr="TR00034_[1]">
            <a:extLst>
              <a:ext uri="{FF2B5EF4-FFF2-40B4-BE49-F238E27FC236}">
                <a16:creationId xmlns:a16="http://schemas.microsoft.com/office/drawing/2014/main" id="{A4C85E20-CD89-95F9-E67B-67742434DD7A}"/>
              </a:ext>
            </a:extLst>
          </p:cNvPr>
          <p:cNvPicPr>
            <a:picLocks noChangeAspect="1" noChangeArrowheads="1"/>
          </p:cNvPicPr>
          <p:nvPr/>
        </p:nvPicPr>
        <p:blipFill>
          <a:blip r:embed="rId4" cstate="print"/>
          <a:srcRect/>
          <a:stretch>
            <a:fillRect/>
          </a:stretch>
        </p:blipFill>
        <p:spPr bwMode="auto">
          <a:xfrm flipH="1">
            <a:off x="6587703" y="5586317"/>
            <a:ext cx="1571385" cy="1571645"/>
          </a:xfrm>
          <a:prstGeom prst="rect">
            <a:avLst/>
          </a:prstGeom>
          <a:noFill/>
          <a:ln w="9525">
            <a:noFill/>
            <a:miter lim="800000"/>
            <a:headEnd/>
            <a:tailEnd/>
          </a:ln>
        </p:spPr>
      </p:pic>
      <p:sp>
        <p:nvSpPr>
          <p:cNvPr id="7" name="AutoShape 9">
            <a:extLst>
              <a:ext uri="{FF2B5EF4-FFF2-40B4-BE49-F238E27FC236}">
                <a16:creationId xmlns:a16="http://schemas.microsoft.com/office/drawing/2014/main" id="{0085549D-F9EC-1C2A-BE8B-17143630818E}"/>
              </a:ext>
            </a:extLst>
          </p:cNvPr>
          <p:cNvSpPr>
            <a:spLocks noChangeArrowheads="1"/>
          </p:cNvSpPr>
          <p:nvPr/>
        </p:nvSpPr>
        <p:spPr bwMode="auto">
          <a:xfrm>
            <a:off x="4793231" y="604939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8" name="Text Box 5">
            <a:extLst>
              <a:ext uri="{FF2B5EF4-FFF2-40B4-BE49-F238E27FC236}">
                <a16:creationId xmlns:a16="http://schemas.microsoft.com/office/drawing/2014/main" id="{B1363E7C-1070-1C86-587C-E8D15C497368}"/>
              </a:ext>
            </a:extLst>
          </p:cNvPr>
          <p:cNvSpPr txBox="1">
            <a:spLocks noChangeArrowheads="1"/>
          </p:cNvSpPr>
          <p:nvPr/>
        </p:nvSpPr>
        <p:spPr bwMode="auto">
          <a:xfrm>
            <a:off x="2332201" y="5799804"/>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621158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0C03-90E7-2C48-8C1C-9778B9D9D5C2}"/>
              </a:ext>
            </a:extLst>
          </p:cNvPr>
          <p:cNvSpPr>
            <a:spLocks noGrp="1"/>
          </p:cNvSpPr>
          <p:nvPr>
            <p:ph type="title"/>
          </p:nvPr>
        </p:nvSpPr>
        <p:spPr/>
        <p:txBody>
          <a:bodyPr/>
          <a:lstStyle/>
          <a:p>
            <a:r>
              <a:rPr lang="en-US" dirty="0"/>
              <a:t>2. Data Modeling</a:t>
            </a:r>
          </a:p>
        </p:txBody>
      </p:sp>
      <p:sp>
        <p:nvSpPr>
          <p:cNvPr id="5" name="Text Placeholder 4">
            <a:extLst>
              <a:ext uri="{FF2B5EF4-FFF2-40B4-BE49-F238E27FC236}">
                <a16:creationId xmlns:a16="http://schemas.microsoft.com/office/drawing/2014/main" id="{B9DB6084-55EB-634A-9617-31E3E485D58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0132E05-F0CF-CA48-8D2F-CFAFE62561E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52409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8664A2-4F51-C933-568F-E8CE1212749D}"/>
              </a:ext>
            </a:extLst>
          </p:cNvPr>
          <p:cNvSpPr>
            <a:spLocks noGrp="1"/>
          </p:cNvSpPr>
          <p:nvPr>
            <p:ph type="title"/>
          </p:nvPr>
        </p:nvSpPr>
        <p:spPr/>
        <p:txBody>
          <a:bodyPr/>
          <a:lstStyle/>
          <a:p>
            <a:r>
              <a:rPr lang="en-CH" dirty="0"/>
              <a:t>2.1 What is a model?</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1C39DE8C-D932-3035-80F7-491F8BAD80C3}"/>
                  </a:ext>
                </a:extLst>
              </p:cNvPr>
              <p:cNvSpPr>
                <a:spLocks noGrp="1"/>
              </p:cNvSpPr>
              <p:nvPr>
                <p:ph idx="1"/>
              </p:nvPr>
            </p:nvSpPr>
            <p:spPr/>
            <p:txBody>
              <a:bodyPr/>
              <a:lstStyle/>
              <a:p>
                <a:r>
                  <a:rPr lang="en-CH" dirty="0"/>
                  <a:t>Mathematical representation of a real-world phenomenon</a:t>
                </a:r>
              </a:p>
              <a:p>
                <a:endParaRPr lang="en-CH" dirty="0"/>
              </a:p>
              <a:p>
                <a:r>
                  <a:rPr lang="en-CH" sz="3200" dirty="0"/>
                  <a:t>Example: travel relationship</a:t>
                </a:r>
              </a:p>
              <a:p>
                <a:endParaRPr lang="en-CH" sz="3200" dirty="0"/>
              </a:p>
              <a:p>
                <a:r>
                  <a:rPr lang="en-GB" sz="2800" dirty="0"/>
                  <a:t>Relation </a:t>
                </a:r>
                <a:r>
                  <a:rPr lang="en-CH" sz="2800" dirty="0"/>
                  <a:t>: 	</a:t>
                </a:r>
                <a14:m>
                  <m:oMath xmlns:m="http://schemas.openxmlformats.org/officeDocument/2006/math">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 ⊆ </m:t>
                    </m:r>
                    <m:r>
                      <a:rPr lang="en-CH" sz="2800" i="1" dirty="0" smtClean="0">
                        <a:latin typeface="Cambria Math" panose="02040503050406030204" pitchFamily="18" charset="0"/>
                      </a:rPr>
                      <m:t>𝑃𝑒𝑟𝑠𝑜𝑛</m:t>
                    </m:r>
                    <m:r>
                      <a:rPr lang="en-CH" sz="2800" i="1" dirty="0" smtClean="0">
                        <a:latin typeface="Cambria Math" panose="02040503050406030204" pitchFamily="18" charset="0"/>
                      </a:rPr>
                      <m:t> </m:t>
                    </m:r>
                    <m:r>
                      <a:rPr lang="en-CH" sz="2800" i="1" dirty="0" smtClean="0">
                        <a:latin typeface="Cambria Math" panose="02040503050406030204" pitchFamily="18" charset="0"/>
                      </a:rPr>
                      <m:t>𝑥</m:t>
                    </m:r>
                    <m:r>
                      <a:rPr lang="en-CH" sz="2800" i="1" dirty="0" smtClean="0">
                        <a:latin typeface="Cambria Math" panose="02040503050406030204" pitchFamily="18" charset="0"/>
                      </a:rPr>
                      <m:t> </m:t>
                    </m:r>
                    <m:r>
                      <a:rPr lang="en-CH" sz="2800" i="1" dirty="0" smtClean="0">
                        <a:latin typeface="Cambria Math" panose="02040503050406030204" pitchFamily="18" charset="0"/>
                      </a:rPr>
                      <m:t>𝐿𝑜𝑐𝑎𝑡𝑖𝑜𝑛</m:t>
                    </m:r>
                    <m:r>
                      <a:rPr lang="en-CH" sz="2800" i="1" dirty="0" smtClean="0">
                        <a:latin typeface="Cambria Math" panose="02040503050406030204" pitchFamily="18" charset="0"/>
                      </a:rPr>
                      <m:t> </m:t>
                    </m:r>
                    <m:r>
                      <a:rPr lang="en-CH" sz="2800" i="1" dirty="0" smtClean="0">
                        <a:latin typeface="Cambria Math" panose="02040503050406030204" pitchFamily="18" charset="0"/>
                      </a:rPr>
                      <m:t>𝑥</m:t>
                    </m:r>
                    <m:r>
                      <a:rPr lang="en-CH" sz="2800" i="1" dirty="0" smtClean="0">
                        <a:latin typeface="Cambria Math" panose="02040503050406030204" pitchFamily="18" charset="0"/>
                      </a:rPr>
                      <m:t> </m:t>
                    </m:r>
                    <m:r>
                      <a:rPr lang="en-CH" sz="2800" i="1" dirty="0" smtClean="0">
                        <a:latin typeface="Cambria Math" panose="02040503050406030204" pitchFamily="18" charset="0"/>
                      </a:rPr>
                      <m:t>𝐿𝑜𝑐𝑎𝑡𝑖𝑜𝑛</m:t>
                    </m:r>
                  </m:oMath>
                </a14:m>
                <a:endParaRPr lang="en-CH" sz="2800" dirty="0"/>
              </a:p>
              <a:p>
                <a:r>
                  <a:rPr lang="en-CH" sz="2800" dirty="0"/>
                  <a:t>Axiom: 	</a:t>
                </a:r>
                <a14:m>
                  <m:oMath xmlns:m="http://schemas.openxmlformats.org/officeDocument/2006/math">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1, </m:t>
                    </m:r>
                    <m:r>
                      <a:rPr lang="en-CH" sz="2800" i="1" dirty="0" smtClean="0">
                        <a:latin typeface="Cambria Math" panose="02040503050406030204" pitchFamily="18" charset="0"/>
                      </a:rPr>
                      <m:t>𝑙</m:t>
                    </m:r>
                    <m:r>
                      <a:rPr lang="en-CH" sz="2800" i="1" dirty="0" smtClean="0">
                        <a:latin typeface="Cambria Math" panose="02040503050406030204" pitchFamily="18" charset="0"/>
                      </a:rPr>
                      <m:t>2) ∧</m:t>
                    </m:r>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2, </m:t>
                    </m:r>
                    <m:r>
                      <a:rPr lang="en-CH" sz="2800" i="1" dirty="0" smtClean="0">
                        <a:latin typeface="Cambria Math" panose="02040503050406030204" pitchFamily="18" charset="0"/>
                      </a:rPr>
                      <m:t>𝑙</m:t>
                    </m:r>
                    <m:r>
                      <a:rPr lang="en-CH" sz="2800" i="1" dirty="0" smtClean="0">
                        <a:latin typeface="Cambria Math" panose="02040503050406030204" pitchFamily="18" charset="0"/>
                      </a:rPr>
                      <m:t>3) → </m:t>
                    </m:r>
                    <m:r>
                      <a:rPr lang="en-CH" sz="2800" i="1" dirty="0" smtClean="0">
                        <a:latin typeface="Cambria Math" panose="02040503050406030204" pitchFamily="18" charset="0"/>
                      </a:rPr>
                      <m:t>𝑡𝑟𝑎𝑣𝑒𝑙</m:t>
                    </m:r>
                    <m:r>
                      <a:rPr lang="en-CH" sz="2800" i="1" dirty="0" smtClean="0">
                        <a:latin typeface="Cambria Math" panose="02040503050406030204" pitchFamily="18" charset="0"/>
                      </a:rPr>
                      <m:t>(</m:t>
                    </m:r>
                    <m:r>
                      <a:rPr lang="en-CH" sz="2800" i="1" dirty="0" smtClean="0">
                        <a:latin typeface="Cambria Math" panose="02040503050406030204" pitchFamily="18" charset="0"/>
                      </a:rPr>
                      <m:t>𝑝</m:t>
                    </m:r>
                    <m:r>
                      <a:rPr lang="en-CH" sz="2800" i="1" dirty="0" smtClean="0">
                        <a:latin typeface="Cambria Math" panose="02040503050406030204" pitchFamily="18" charset="0"/>
                      </a:rPr>
                      <m:t>, </m:t>
                    </m:r>
                    <m:r>
                      <a:rPr lang="en-CH" sz="2800" i="1" dirty="0" smtClean="0">
                        <a:latin typeface="Cambria Math" panose="02040503050406030204" pitchFamily="18" charset="0"/>
                      </a:rPr>
                      <m:t>𝑙</m:t>
                    </m:r>
                    <m:r>
                      <a:rPr lang="en-CH" sz="2800" i="1" dirty="0" smtClean="0">
                        <a:latin typeface="Cambria Math" panose="02040503050406030204" pitchFamily="18" charset="0"/>
                      </a:rPr>
                      <m:t>1, </m:t>
                    </m:r>
                    <m:r>
                      <a:rPr lang="en-CH" sz="2800" i="1" dirty="0" smtClean="0">
                        <a:latin typeface="Cambria Math" panose="02040503050406030204" pitchFamily="18" charset="0"/>
                      </a:rPr>
                      <m:t>𝑙</m:t>
                    </m:r>
                    <m:r>
                      <a:rPr lang="en-CH" sz="2800" i="1" dirty="0" smtClean="0">
                        <a:latin typeface="Cambria Math" panose="02040503050406030204" pitchFamily="18" charset="0"/>
                      </a:rPr>
                      <m:t>3) </m:t>
                    </m:r>
                  </m:oMath>
                </a14:m>
                <a:endParaRPr lang="en-CH" sz="2800" dirty="0"/>
              </a:p>
              <a:p>
                <a:endParaRPr lang="en-CH" dirty="0"/>
              </a:p>
            </p:txBody>
          </p:sp>
        </mc:Choice>
        <mc:Fallback>
          <p:sp>
            <p:nvSpPr>
              <p:cNvPr id="6" name="Content Placeholder 5">
                <a:extLst>
                  <a:ext uri="{FF2B5EF4-FFF2-40B4-BE49-F238E27FC236}">
                    <a16:creationId xmlns:a16="http://schemas.microsoft.com/office/drawing/2014/main" id="{1C39DE8C-D932-3035-80F7-491F8BAD80C3}"/>
                  </a:ext>
                </a:extLst>
              </p:cNvPr>
              <p:cNvSpPr>
                <a:spLocks noGrp="1" noRot="1" noChangeAspect="1" noMove="1" noResize="1" noEditPoints="1" noAdjustHandles="1" noChangeArrowheads="1" noChangeShapeType="1" noTextEdit="1"/>
              </p:cNvSpPr>
              <p:nvPr>
                <p:ph idx="1"/>
              </p:nvPr>
            </p:nvSpPr>
            <p:spPr>
              <a:blipFill>
                <a:blip r:embed="rId3"/>
                <a:stretch>
                  <a:fillRect l="-1882" t="-152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536DB0E-F71A-9DE6-E108-916AAE194E18}"/>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5745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49AB-BAAD-874F-B66C-8CC39E6E9A40}"/>
              </a:ext>
            </a:extLst>
          </p:cNvPr>
          <p:cNvSpPr>
            <a:spLocks noGrp="1"/>
          </p:cNvSpPr>
          <p:nvPr>
            <p:ph type="title"/>
          </p:nvPr>
        </p:nvSpPr>
        <p:spPr/>
        <p:txBody>
          <a:bodyPr/>
          <a:lstStyle/>
          <a:p>
            <a:r>
              <a:rPr lang="en-US" dirty="0"/>
              <a:t>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D1CBE8-82CE-9146-825B-0304D1CE7CFD}"/>
                  </a:ext>
                </a:extLst>
              </p:cNvPr>
              <p:cNvSpPr>
                <a:spLocks noGrp="1"/>
              </p:cNvSpPr>
              <p:nvPr>
                <p:ph idx="1"/>
              </p:nvPr>
            </p:nvSpPr>
            <p:spPr/>
            <p:txBody>
              <a:bodyPr/>
              <a:lstStyle/>
              <a:p>
                <a:r>
                  <a:rPr lang="en-US" dirty="0"/>
                  <a:t>Example: a Mathematical Model for trajectories: </a:t>
                </a:r>
              </a:p>
              <a:p>
                <a:pPr marL="1490826" lvl="1" indent="-571500">
                  <a:buFont typeface="Arial" panose="020B0604020202020204" pitchFamily="34" charset="0"/>
                  <a:buChar char="•"/>
                </a:pPr>
                <a:r>
                  <a:rPr lang="en-US" sz="3200" dirty="0"/>
                  <a:t>Domains: time </a:t>
                </a:r>
                <a14:m>
                  <m:oMath xmlns:m="http://schemas.openxmlformats.org/officeDocument/2006/math">
                    <m:r>
                      <a:rPr lang="fr-CH" sz="3200" b="0" i="1" smtClean="0">
                        <a:latin typeface="Cambria Math" panose="02040503050406030204" pitchFamily="18" charset="0"/>
                      </a:rPr>
                      <m:t>𝑇</m:t>
                    </m:r>
                  </m:oMath>
                </a14:m>
                <a:r>
                  <a:rPr lang="en-US" sz="3200" dirty="0"/>
                  <a:t>, space </a:t>
                </a:r>
                <a14:m>
                  <m:oMath xmlns:m="http://schemas.openxmlformats.org/officeDocument/2006/math">
                    <m:r>
                      <a:rPr lang="fr-CH" sz="3200" b="0" i="1" smtClean="0">
                        <a:latin typeface="Cambria Math" panose="02040503050406030204" pitchFamily="18" charset="0"/>
                      </a:rPr>
                      <m:t>𝑆</m:t>
                    </m:r>
                    <m:r>
                      <a:rPr lang="fr-CH" sz="3200" b="0" i="1" smtClean="0">
                        <a:latin typeface="Cambria Math" panose="02040503050406030204" pitchFamily="18" charset="0"/>
                      </a:rPr>
                      <m:t>=</m:t>
                    </m:r>
                    <m:r>
                      <a:rPr lang="fr-CH" sz="3200" b="0" i="1" smtClean="0">
                        <a:latin typeface="Cambria Math" panose="02040503050406030204" pitchFamily="18" charset="0"/>
                      </a:rPr>
                      <m:t>𝐿𝑜𝑛𝑔</m:t>
                    </m:r>
                    <m:r>
                      <a:rPr lang="fr-CH" sz="3200" b="0" i="1" smtClean="0">
                        <a:latin typeface="Cambria Math" panose="02040503050406030204" pitchFamily="18" charset="0"/>
                      </a:rPr>
                      <m:t> × </m:t>
                    </m:r>
                    <m:r>
                      <a:rPr lang="fr-CH" sz="3200" b="0" i="1" smtClean="0">
                        <a:latin typeface="Cambria Math" panose="02040503050406030204" pitchFamily="18" charset="0"/>
                        <a:ea typeface="Cambria Math" panose="02040503050406030204" pitchFamily="18" charset="0"/>
                      </a:rPr>
                      <m:t>𝐿𝑎𝑡</m:t>
                    </m:r>
                  </m:oMath>
                </a14:m>
                <a:endParaRPr lang="fr-CH" sz="3200" b="0" dirty="0">
                  <a:ea typeface="Cambria Math" panose="02040503050406030204" pitchFamily="18" charset="0"/>
                </a:endParaRPr>
              </a:p>
              <a:p>
                <a:pPr marL="1490826" lvl="1" indent="-571500">
                  <a:buFont typeface="Arial" panose="020B0604020202020204" pitchFamily="34" charset="0"/>
                  <a:buChar char="•"/>
                </a:pPr>
                <a:r>
                  <a:rPr lang="en-US" sz="3200" dirty="0"/>
                  <a:t>trajectories </a:t>
                </a:r>
                <a14:m>
                  <m:oMath xmlns:m="http://schemas.openxmlformats.org/officeDocument/2006/math">
                    <m:r>
                      <a:rPr lang="fr-CH" sz="3200" b="0" i="1" smtClean="0">
                        <a:latin typeface="Cambria Math" panose="02040503050406030204" pitchFamily="18" charset="0"/>
                      </a:rPr>
                      <m:t>𝑇𝑟</m:t>
                    </m:r>
                  </m:oMath>
                </a14:m>
                <a:r>
                  <a:rPr lang="en-US" sz="3200" dirty="0"/>
                  <a:t> is a set of functions</a:t>
                </a:r>
              </a:p>
              <a:p>
                <a:pPr marL="1490826" lvl="1" indent="-571500">
                  <a:buFont typeface="Arial" panose="020B0604020202020204" pitchFamily="34" charset="0"/>
                  <a:buChar char="•"/>
                </a:pPr>
                <a:r>
                  <a:rPr lang="en-US" sz="3200" dirty="0"/>
                  <a:t>one trajectory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𝑇𝑟</m:t>
                    </m:r>
                  </m:oMath>
                </a14:m>
                <a:r>
                  <a:rPr lang="en-US" sz="3200" dirty="0"/>
                  <a:t> is a partial function </a:t>
                </a:r>
                <a14:m>
                  <m:oMath xmlns:m="http://schemas.openxmlformats.org/officeDocument/2006/math">
                    <m:r>
                      <a:rPr lang="fr-CH" sz="3200" i="1">
                        <a:latin typeface="Cambria Math" panose="02040503050406030204" pitchFamily="18" charset="0"/>
                      </a:rPr>
                      <m:t>𝑡𝑟</m:t>
                    </m:r>
                    <m:r>
                      <a:rPr lang="fr-CH" sz="3200" b="0" i="1" smtClean="0">
                        <a:latin typeface="Cambria Math" panose="02040503050406030204" pitchFamily="18" charset="0"/>
                      </a:rPr>
                      <m:t>:</m:t>
                    </m:r>
                    <m:r>
                      <a:rPr lang="fr-CH" sz="3200" b="0" i="1" smtClean="0">
                        <a:latin typeface="Cambria Math" panose="02040503050406030204" pitchFamily="18" charset="0"/>
                      </a:rPr>
                      <m:t>𝑇</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𝑆</m:t>
                    </m:r>
                  </m:oMath>
                </a14:m>
                <a:endParaRPr lang="fr-CH" sz="3200" b="0" dirty="0">
                  <a:ea typeface="Cambria Math" panose="02040503050406030204" pitchFamily="18" charset="0"/>
                </a:endParaRPr>
              </a:p>
              <a:p>
                <a:pPr marL="1490826" lvl="1" indent="-571500">
                  <a:buFont typeface="Arial" panose="020B0604020202020204" pitchFamily="34" charset="0"/>
                  <a:buChar char="•"/>
                </a:pPr>
                <a:endParaRPr lang="fr-CH" sz="3200" b="0" dirty="0">
                  <a:ea typeface="Cambria Math" panose="02040503050406030204" pitchFamily="18" charset="0"/>
                </a:endParaRPr>
              </a:p>
              <a:p>
                <a:pPr marL="1490826" lvl="1" indent="-571500">
                  <a:buFont typeface="Arial" panose="020B0604020202020204" pitchFamily="34" charset="0"/>
                  <a:buChar char="•"/>
                </a:pPr>
                <a:endParaRPr lang="fr-CH" sz="3200" dirty="0">
                  <a:ea typeface="Cambria Math" panose="02040503050406030204" pitchFamily="18" charset="0"/>
                </a:endParaRPr>
              </a:p>
              <a:p>
                <a:pPr marL="1490826" lvl="1" indent="-571500">
                  <a:buFont typeface="Arial" panose="020B0604020202020204" pitchFamily="34" charset="0"/>
                  <a:buChar char="•"/>
                </a:pPr>
                <a:endParaRPr lang="fr-CH" sz="3200" b="0" dirty="0">
                  <a:ea typeface="Cambria Math" panose="02040503050406030204" pitchFamily="18" charset="0"/>
                </a:endParaRPr>
              </a:p>
              <a:p>
                <a:r>
                  <a:rPr lang="en-US" dirty="0"/>
                  <a:t>Representing a single trajectory </a:t>
                </a:r>
                <a14:m>
                  <m:oMath xmlns:m="http://schemas.openxmlformats.org/officeDocument/2006/math">
                    <m:r>
                      <a:rPr lang="fr-CH" i="1">
                        <a:latin typeface="Cambria Math" panose="02040503050406030204" pitchFamily="18" charset="0"/>
                      </a:rPr>
                      <m:t>𝑡𝑟</m:t>
                    </m:r>
                    <m:r>
                      <a:rPr lang="fr-CH" b="0" i="0" smtClean="0">
                        <a:latin typeface="Cambria Math" panose="02040503050406030204" pitchFamily="18" charset="0"/>
                      </a:rPr>
                      <m:t> </m:t>
                    </m:r>
                  </m:oMath>
                </a14:m>
                <a:r>
                  <a:rPr lang="en-US" dirty="0"/>
                  <a:t>as data, a set of samples: </a:t>
                </a:r>
                <a14:m>
                  <m:oMath xmlns:m="http://schemas.openxmlformats.org/officeDocument/2006/math">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i="1">
                                <a:latin typeface="Cambria Math" panose="02040503050406030204" pitchFamily="18" charset="0"/>
                              </a:rPr>
                              <m:t>0</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i="1">
                            <a:latin typeface="Cambria Math" panose="02040503050406030204" pitchFamily="18" charset="0"/>
                          </a:rPr>
                          <m:t>0</m:t>
                        </m:r>
                      </m:sub>
                    </m:sSub>
                    <m:r>
                      <a:rPr lang="fr-CH" i="1">
                        <a:latin typeface="Cambria Math" panose="02040503050406030204" pitchFamily="18" charset="0"/>
                      </a:rPr>
                      <m:t>,</m:t>
                    </m:r>
                    <m:r>
                      <a:rPr lang="fr-CH" i="1">
                        <a:latin typeface="Cambria Math" panose="02040503050406030204" pitchFamily="18" charset="0"/>
                      </a:rPr>
                      <m:t>𝑡𝑟</m:t>
                    </m:r>
                    <m:d>
                      <m:dPr>
                        <m:ctrlPr>
                          <a:rPr lang="fr-CH" i="1">
                            <a:latin typeface="Cambria Math" panose="02040503050406030204" pitchFamily="18" charset="0"/>
                          </a:rPr>
                        </m:ctrlPr>
                      </m:dPr>
                      <m:e>
                        <m:sSub>
                          <m:sSubPr>
                            <m:ctrlPr>
                              <a:rPr lang="fr-CH" i="1">
                                <a:latin typeface="Cambria Math" panose="02040503050406030204" pitchFamily="18" charset="0"/>
                              </a:rPr>
                            </m:ctrlPr>
                          </m:sSubPr>
                          <m:e>
                            <m:r>
                              <a:rPr lang="fr-CH" i="1">
                                <a:latin typeface="Cambria Math" panose="02040503050406030204" pitchFamily="18" charset="0"/>
                              </a:rPr>
                              <m:t>𝑡</m:t>
                            </m:r>
                          </m:e>
                          <m:sub>
                            <m:r>
                              <a:rPr lang="fr-CH" b="0" i="1" smtClean="0">
                                <a:latin typeface="Cambria Math" panose="02040503050406030204" pitchFamily="18" charset="0"/>
                              </a:rPr>
                              <m:t>1</m:t>
                            </m:r>
                          </m:sub>
                        </m:sSub>
                      </m:e>
                    </m:d>
                    <m:r>
                      <a:rPr lang="fr-CH" i="1">
                        <a:latin typeface="Cambria Math" panose="02040503050406030204" pitchFamily="18" charset="0"/>
                      </a:rPr>
                      <m:t>=</m:t>
                    </m:r>
                    <m:sSub>
                      <m:sSubPr>
                        <m:ctrlPr>
                          <a:rPr lang="fr-CH" i="1">
                            <a:latin typeface="Cambria Math" panose="02040503050406030204" pitchFamily="18" charset="0"/>
                          </a:rPr>
                        </m:ctrlPr>
                      </m:sSubPr>
                      <m:e>
                        <m:r>
                          <a:rPr lang="fr-CH" i="1">
                            <a:latin typeface="Cambria Math" panose="02040503050406030204" pitchFamily="18" charset="0"/>
                          </a:rPr>
                          <m:t>𝑠</m:t>
                        </m:r>
                      </m:e>
                      <m:sub>
                        <m:r>
                          <a:rPr lang="fr-CH" b="0" i="1" smtClean="0">
                            <a:latin typeface="Cambria Math" panose="02040503050406030204" pitchFamily="18" charset="0"/>
                          </a:rPr>
                          <m:t>1</m:t>
                        </m:r>
                      </m:sub>
                    </m:sSub>
                    <m:r>
                      <a:rPr lang="fr-CH" b="0" i="1" smtClean="0">
                        <a:latin typeface="Cambria Math" panose="02040503050406030204" pitchFamily="18" charset="0"/>
                      </a:rPr>
                      <m:t>,</m:t>
                    </m:r>
                    <m:r>
                      <a:rPr lang="fr-CH" i="1">
                        <a:latin typeface="Cambria Math" panose="02040503050406030204" pitchFamily="18" charset="0"/>
                      </a:rPr>
                      <m:t>…</m:t>
                    </m:r>
                  </m:oMath>
                </a14:m>
                <a:endParaRPr lang="en-US" dirty="0"/>
              </a:p>
              <a:p>
                <a:endParaRPr lang="en-US" dirty="0"/>
              </a:p>
              <a:p>
                <a:r>
                  <a:rPr lang="en-US" dirty="0"/>
                  <a:t>	</a:t>
                </a:r>
              </a:p>
            </p:txBody>
          </p:sp>
        </mc:Choice>
        <mc:Fallback>
          <p:sp>
            <p:nvSpPr>
              <p:cNvPr id="3" name="Content Placeholder 2">
                <a:extLst>
                  <a:ext uri="{FF2B5EF4-FFF2-40B4-BE49-F238E27FC236}">
                    <a16:creationId xmlns:a16="http://schemas.microsoft.com/office/drawing/2014/main" id="{39D1CBE8-82CE-9146-825B-0304D1CE7CFD}"/>
                  </a:ext>
                </a:extLst>
              </p:cNvPr>
              <p:cNvSpPr>
                <a:spLocks noGrp="1" noRot="1" noChangeAspect="1" noMove="1" noResize="1" noEditPoints="1" noAdjustHandles="1" noChangeArrowheads="1" noChangeShapeType="1" noTextEdit="1"/>
              </p:cNvSpPr>
              <p:nvPr>
                <p:ph idx="1"/>
              </p:nvPr>
            </p:nvSpPr>
            <p:spPr>
              <a:blipFill>
                <a:blip r:embed="rId3"/>
                <a:stretch>
                  <a:fillRect l="-1882" t="-1525" r="-1882" b="-43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71113979-091C-284B-A837-8131F3D0A14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86553245-3852-FB49-8E29-C508F1930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239" y="3960812"/>
            <a:ext cx="7344816" cy="1619708"/>
          </a:xfrm>
          <a:prstGeom prst="rect">
            <a:avLst/>
          </a:prstGeom>
        </p:spPr>
      </p:pic>
    </p:spTree>
    <p:extLst>
      <p:ext uri="{BB962C8B-B14F-4D97-AF65-F5344CB8AC3E}">
        <p14:creationId xmlns:p14="http://schemas.microsoft.com/office/powerpoint/2010/main" val="216753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2.2 Data</a:t>
            </a:r>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mathematical model M is represented using a </a:t>
            </a:r>
            <a:r>
              <a:rPr lang="en-US" b="1" dirty="0"/>
              <a:t>data structure D</a:t>
            </a:r>
            <a:r>
              <a:rPr lang="en-US" dirty="0"/>
              <a:t>. </a:t>
            </a:r>
          </a:p>
          <a:p>
            <a:r>
              <a:rPr lang="en-US" dirty="0"/>
              <a:t>A data structure D is a discrete mathematical structure and their operations that can be </a:t>
            </a:r>
            <a:r>
              <a:rPr lang="en-US" b="1" dirty="0"/>
              <a:t>processed by a computer</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a:xfrm>
            <a:off x="233048" y="1549485"/>
            <a:ext cx="10790331" cy="5809192"/>
          </a:xfrm>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9" name="TextBox 8">
            <a:extLst>
              <a:ext uri="{FF2B5EF4-FFF2-40B4-BE49-F238E27FC236}">
                <a16:creationId xmlns:a16="http://schemas.microsoft.com/office/drawing/2014/main" id="{DB125705-0452-7342-B356-78BF92606A74}"/>
              </a:ext>
            </a:extLst>
          </p:cNvPr>
          <p:cNvSpPr txBox="1"/>
          <p:nvPr/>
        </p:nvSpPr>
        <p:spPr>
          <a:xfrm>
            <a:off x="715143" y="4644244"/>
            <a:ext cx="2028119" cy="461665"/>
          </a:xfrm>
          <a:prstGeom prst="rect">
            <a:avLst/>
          </a:prstGeom>
          <a:noFill/>
        </p:spPr>
        <p:txBody>
          <a:bodyPr wrap="none" rtlCol="0">
            <a:spAutoFit/>
          </a:bodyPr>
          <a:lstStyle/>
          <a:p>
            <a:r>
              <a:rPr lang="en-US" sz="2400" dirty="0">
                <a:latin typeface="Courier" pitchFamily="2" charset="0"/>
              </a:rPr>
              <a:t>Dictionary</a:t>
            </a:r>
          </a:p>
        </p:txBody>
      </p:sp>
      <p:sp>
        <p:nvSpPr>
          <p:cNvPr id="10" name="TextBox 9">
            <a:extLst>
              <a:ext uri="{FF2B5EF4-FFF2-40B4-BE49-F238E27FC236}">
                <a16:creationId xmlns:a16="http://schemas.microsoft.com/office/drawing/2014/main" id="{DF981B4C-39FA-314C-AEE7-E790A42ACE28}"/>
              </a:ext>
            </a:extLst>
          </p:cNvPr>
          <p:cNvSpPr txBox="1"/>
          <p:nvPr/>
        </p:nvSpPr>
        <p:spPr>
          <a:xfrm>
            <a:off x="4732989" y="4577525"/>
            <a:ext cx="922047" cy="461665"/>
          </a:xfrm>
          <a:prstGeom prst="rect">
            <a:avLst/>
          </a:prstGeom>
          <a:noFill/>
        </p:spPr>
        <p:txBody>
          <a:bodyPr wrap="none" rtlCol="0">
            <a:spAutoFit/>
          </a:bodyPr>
          <a:lstStyle/>
          <a:p>
            <a:r>
              <a:rPr lang="en-US" sz="2400" dirty="0">
                <a:latin typeface="Courier" pitchFamily="2" charset="0"/>
              </a:rPr>
              <a:t>List</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19228" y="4585942"/>
            <a:ext cx="1659429" cy="461665"/>
          </a:xfrm>
          <a:prstGeom prst="rect">
            <a:avLst/>
          </a:prstGeom>
          <a:noFill/>
        </p:spPr>
        <p:txBody>
          <a:bodyPr wrap="none" rtlCol="0">
            <a:spAutoFit/>
          </a:bodyPr>
          <a:lstStyle/>
          <a:p>
            <a:r>
              <a:rPr lang="en-US" sz="2400" dirty="0">
                <a:latin typeface="Courier" pitchFamily="2" charset="0"/>
              </a:rPr>
              <a:t>Relation</a:t>
            </a:r>
          </a:p>
        </p:txBody>
      </p:sp>
      <p:cxnSp>
        <p:nvCxnSpPr>
          <p:cNvPr id="23" name="Straight Arrow Connector 22">
            <a:extLst>
              <a:ext uri="{FF2B5EF4-FFF2-40B4-BE49-F238E27FC236}">
                <a16:creationId xmlns:a16="http://schemas.microsoft.com/office/drawing/2014/main" id="{34506AA2-14B5-3546-8652-86BCCE372341}"/>
              </a:ext>
            </a:extLst>
          </p:cNvPr>
          <p:cNvCxnSpPr>
            <a:cxnSpLocks/>
            <a:endCxn id="9" idx="0"/>
          </p:cNvCxnSpPr>
          <p:nvPr/>
        </p:nvCxnSpPr>
        <p:spPr bwMode="auto">
          <a:xfrm flipH="1">
            <a:off x="1729203" y="3586983"/>
            <a:ext cx="3346332" cy="10572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1B275762-13D4-9747-8740-4A32F7CDA37A}"/>
              </a:ext>
            </a:extLst>
          </p:cNvPr>
          <p:cNvCxnSpPr>
            <a:cxnSpLocks/>
          </p:cNvCxnSpPr>
          <p:nvPr/>
        </p:nvCxnSpPr>
        <p:spPr bwMode="auto">
          <a:xfrm>
            <a:off x="5075535" y="3590509"/>
            <a:ext cx="0" cy="9870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AA177485-C8E4-F14A-927C-7EE73DE9AD47}"/>
              </a:ext>
            </a:extLst>
          </p:cNvPr>
          <p:cNvCxnSpPr>
            <a:cxnSpLocks/>
            <a:endCxn id="11" idx="0"/>
          </p:cNvCxnSpPr>
          <p:nvPr/>
        </p:nvCxnSpPr>
        <p:spPr bwMode="auto">
          <a:xfrm>
            <a:off x="5075535" y="3590509"/>
            <a:ext cx="3273408" cy="9954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DBEDC721-A4C6-DD4C-8CF6-8E6C17DDC0ED}"/>
              </a:ext>
            </a:extLst>
          </p:cNvPr>
          <p:cNvSpPr txBox="1"/>
          <p:nvPr/>
        </p:nvSpPr>
        <p:spPr>
          <a:xfrm>
            <a:off x="2688029" y="6972224"/>
            <a:ext cx="672639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Different physical implementations of the data types</a:t>
            </a:r>
          </a:p>
        </p:txBody>
      </p:sp>
      <p:sp>
        <p:nvSpPr>
          <p:cNvPr id="12" name="TextBox 11">
            <a:extLst>
              <a:ext uri="{FF2B5EF4-FFF2-40B4-BE49-F238E27FC236}">
                <a16:creationId xmlns:a16="http://schemas.microsoft.com/office/drawing/2014/main" id="{DA7C3BB5-50F3-754A-AE7F-8867D2016344}"/>
              </a:ext>
            </a:extLst>
          </p:cNvPr>
          <p:cNvSpPr txBox="1"/>
          <p:nvPr/>
        </p:nvSpPr>
        <p:spPr>
          <a:xfrm>
            <a:off x="9931215" y="2956870"/>
            <a:ext cx="178388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think</a:t>
            </a:r>
          </a:p>
        </p:txBody>
      </p:sp>
      <p:sp>
        <p:nvSpPr>
          <p:cNvPr id="21" name="TextBox 20">
            <a:extLst>
              <a:ext uri="{FF2B5EF4-FFF2-40B4-BE49-F238E27FC236}">
                <a16:creationId xmlns:a16="http://schemas.microsoft.com/office/drawing/2014/main" id="{0CEAE32F-6B7F-704E-BFAC-5E416ACADB56}"/>
              </a:ext>
            </a:extLst>
          </p:cNvPr>
          <p:cNvSpPr txBox="1"/>
          <p:nvPr/>
        </p:nvSpPr>
        <p:spPr>
          <a:xfrm>
            <a:off x="9808882" y="5160583"/>
            <a:ext cx="214000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you program</a:t>
            </a:r>
          </a:p>
        </p:txBody>
      </p:sp>
      <p:sp>
        <p:nvSpPr>
          <p:cNvPr id="22" name="TextBox 21">
            <a:extLst>
              <a:ext uri="{FF2B5EF4-FFF2-40B4-BE49-F238E27FC236}">
                <a16:creationId xmlns:a16="http://schemas.microsoft.com/office/drawing/2014/main" id="{DB9C7A54-6865-2A4C-B9AF-55963F4038C6}"/>
              </a:ext>
            </a:extLst>
          </p:cNvPr>
          <p:cNvSpPr txBox="1"/>
          <p:nvPr/>
        </p:nvSpPr>
        <p:spPr>
          <a:xfrm>
            <a:off x="9971386" y="6883052"/>
            <a:ext cx="1703543"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What happens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63A55C3-51E1-D34C-8655-B8CE4F494CD7}"/>
                  </a:ext>
                </a:extLst>
              </p:cNvPr>
              <p:cNvSpPr/>
              <p:nvPr/>
            </p:nvSpPr>
            <p:spPr>
              <a:xfrm>
                <a:off x="3203327" y="2864538"/>
                <a:ext cx="2847896" cy="584775"/>
              </a:xfrm>
              <a:prstGeom prst="rect">
                <a:avLst/>
              </a:prstGeom>
            </p:spPr>
            <p:txBody>
              <a:bodyPr wrap="none">
                <a:spAutoFit/>
              </a:bodyPr>
              <a:lstStyle/>
              <a:p>
                <a:pPr marL="919326" lvl="1"/>
                <a14:m>
                  <m:oMathPara xmlns:m="http://schemas.openxmlformats.org/officeDocument/2006/math">
                    <m:oMathParaPr>
                      <m:jc m:val="centerGroup"/>
                    </m:oMathParaPr>
                    <m:oMath xmlns:m="http://schemas.openxmlformats.org/officeDocument/2006/math">
                      <m:r>
                        <a:rPr lang="fr-CH" sz="3200" i="1">
                          <a:latin typeface="Cambria Math" panose="02040503050406030204" pitchFamily="18" charset="0"/>
                        </a:rPr>
                        <m:t>𝑡𝑟</m:t>
                      </m:r>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oMath>
                  </m:oMathPara>
                </a14:m>
                <a:endParaRPr lang="fr-CH" sz="3200" dirty="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F63A55C3-51E1-D34C-8655-B8CE4F494CD7}"/>
                  </a:ext>
                </a:extLst>
              </p:cNvPr>
              <p:cNvSpPr>
                <a:spLocks noRot="1" noChangeAspect="1" noMove="1" noResize="1" noEditPoints="1" noAdjustHandles="1" noChangeArrowheads="1" noChangeShapeType="1" noTextEdit="1"/>
              </p:cNvSpPr>
              <p:nvPr/>
            </p:nvSpPr>
            <p:spPr>
              <a:xfrm>
                <a:off x="3203327" y="2864538"/>
                <a:ext cx="2847896" cy="584775"/>
              </a:xfrm>
              <a:prstGeom prst="rect">
                <a:avLst/>
              </a:prstGeom>
              <a:blipFill>
                <a:blip r:embed="rId3"/>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769AD49-9D69-184F-9A18-F8BA668D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63" y="5127070"/>
            <a:ext cx="1655657" cy="936143"/>
          </a:xfrm>
          <a:prstGeom prst="rect">
            <a:avLst/>
          </a:prstGeom>
        </p:spPr>
      </p:pic>
      <p:pic>
        <p:nvPicPr>
          <p:cNvPr id="25" name="Picture 24">
            <a:extLst>
              <a:ext uri="{FF2B5EF4-FFF2-40B4-BE49-F238E27FC236}">
                <a16:creationId xmlns:a16="http://schemas.microsoft.com/office/drawing/2014/main" id="{E74DD3AB-F9F2-8C4D-BD2A-AF0B7ED9B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629" y="5058173"/>
            <a:ext cx="1809072" cy="1005040"/>
          </a:xfrm>
          <a:prstGeom prst="rect">
            <a:avLst/>
          </a:prstGeom>
        </p:spPr>
      </p:pic>
      <p:pic>
        <p:nvPicPr>
          <p:cNvPr id="35" name="Picture 34">
            <a:extLst>
              <a:ext uri="{FF2B5EF4-FFF2-40B4-BE49-F238E27FC236}">
                <a16:creationId xmlns:a16="http://schemas.microsoft.com/office/drawing/2014/main" id="{26AC1F0E-F8F4-BE42-89EE-F8062CF418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83" y="5025527"/>
            <a:ext cx="2407022" cy="1624957"/>
          </a:xfrm>
          <a:prstGeom prst="rect">
            <a:avLst/>
          </a:prstGeom>
        </p:spPr>
      </p:pic>
    </p:spTree>
    <p:extLst>
      <p:ext uri="{BB962C8B-B14F-4D97-AF65-F5344CB8AC3E}">
        <p14:creationId xmlns:p14="http://schemas.microsoft.com/office/powerpoint/2010/main" val="983659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78C5-F7E5-A04F-9008-9018633C4623}"/>
              </a:ext>
            </a:extLst>
          </p:cNvPr>
          <p:cNvSpPr>
            <a:spLocks noGrp="1"/>
          </p:cNvSpPr>
          <p:nvPr>
            <p:ph type="title"/>
          </p:nvPr>
        </p:nvSpPr>
        <p:spPr/>
        <p:txBody>
          <a:bodyPr/>
          <a:lstStyle/>
          <a:p>
            <a:r>
              <a:rPr lang="en-US" dirty="0"/>
              <a:t>Three levels of modeling</a:t>
            </a:r>
          </a:p>
        </p:txBody>
      </p:sp>
      <p:sp>
        <p:nvSpPr>
          <p:cNvPr id="3" name="Content Placeholder 2">
            <a:extLst>
              <a:ext uri="{FF2B5EF4-FFF2-40B4-BE49-F238E27FC236}">
                <a16:creationId xmlns:a16="http://schemas.microsoft.com/office/drawing/2014/main" id="{4883411B-9E42-4E49-B4E0-9324F0F22577}"/>
              </a:ext>
            </a:extLst>
          </p:cNvPr>
          <p:cNvSpPr>
            <a:spLocks noGrp="1"/>
          </p:cNvSpPr>
          <p:nvPr>
            <p:ph idx="1"/>
          </p:nvPr>
        </p:nvSpPr>
        <p:spPr/>
        <p:txBody>
          <a:bodyPr/>
          <a:lstStyle/>
          <a:p>
            <a:r>
              <a:rPr lang="en-US" dirty="0"/>
              <a:t>Conceptual modelling</a:t>
            </a:r>
          </a:p>
          <a:p>
            <a:pPr marL="571500" indent="-571500">
              <a:buFont typeface="Arial" panose="020B0604020202020204" pitchFamily="34" charset="0"/>
              <a:buChar char="•"/>
            </a:pPr>
            <a:r>
              <a:rPr lang="en-US" dirty="0"/>
              <a:t>mathematical model that user thinks in</a:t>
            </a:r>
          </a:p>
          <a:p>
            <a:endParaRPr lang="en-US" dirty="0"/>
          </a:p>
          <a:p>
            <a:r>
              <a:rPr lang="en-US" dirty="0"/>
              <a:t>Logical modelling</a:t>
            </a:r>
          </a:p>
          <a:p>
            <a:pPr marL="571500" indent="-571500">
              <a:buFont typeface="Arial" panose="020B0604020202020204" pitchFamily="34" charset="0"/>
              <a:buChar char="•"/>
            </a:pPr>
            <a:r>
              <a:rPr lang="en-US" dirty="0"/>
              <a:t>mathematical model that computer can process</a:t>
            </a:r>
          </a:p>
          <a:p>
            <a:endParaRPr lang="en-US" dirty="0"/>
          </a:p>
          <a:p>
            <a:r>
              <a:rPr lang="en-US" dirty="0"/>
              <a:t>Physical modelling</a:t>
            </a:r>
          </a:p>
          <a:p>
            <a:pPr marL="571500" indent="-571500">
              <a:buFont typeface="Arial" panose="020B0604020202020204" pitchFamily="34" charset="0"/>
              <a:buChar char="•"/>
            </a:pPr>
            <a:r>
              <a:rPr lang="en-US" dirty="0"/>
              <a:t>binary representation of logical model</a:t>
            </a:r>
          </a:p>
        </p:txBody>
      </p:sp>
      <p:sp>
        <p:nvSpPr>
          <p:cNvPr id="4" name="Footer Placeholder 3">
            <a:extLst>
              <a:ext uri="{FF2B5EF4-FFF2-40B4-BE49-F238E27FC236}">
                <a16:creationId xmlns:a16="http://schemas.microsoft.com/office/drawing/2014/main" id="{F4A2554D-F259-4045-A08D-30392EE44E8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379724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sz="3200" dirty="0"/>
              <a:t>What is an Information System?</a:t>
            </a:r>
          </a:p>
          <a:p>
            <a:pPr marL="742950" indent="-742950">
              <a:buAutoNum type="arabicPeriod"/>
            </a:pPr>
            <a:r>
              <a:rPr lang="en-US" sz="3200" dirty="0"/>
              <a:t>Data Modelling</a:t>
            </a:r>
          </a:p>
          <a:p>
            <a:pPr lvl="1" indent="0">
              <a:buNone/>
            </a:pPr>
            <a:r>
              <a:rPr lang="en-US" sz="2800" dirty="0"/>
              <a:t>2.1 Models</a:t>
            </a:r>
          </a:p>
          <a:p>
            <a:pPr lvl="1" indent="0">
              <a:buNone/>
            </a:pPr>
            <a:r>
              <a:rPr lang="en-US" sz="2800" dirty="0"/>
              <a:t>2.2 Data</a:t>
            </a:r>
          </a:p>
          <a:p>
            <a:pPr lvl="1" indent="0">
              <a:buNone/>
            </a:pPr>
            <a:r>
              <a:rPr lang="en-US" sz="2800" dirty="0"/>
              <a:t>2.3 Representation</a:t>
            </a:r>
          </a:p>
          <a:p>
            <a:pPr marL="742950" indent="-742950">
              <a:buAutoNum type="arabicPeriod"/>
            </a:pPr>
            <a:r>
              <a:rPr lang="en-US" sz="3200" dirty="0"/>
              <a:t>Managing data and information</a:t>
            </a:r>
          </a:p>
          <a:p>
            <a:pPr lvl="1" indent="0">
              <a:buNone/>
            </a:pPr>
            <a:r>
              <a:rPr lang="en-US" sz="2800" dirty="0"/>
              <a:t>3.1 Data Management</a:t>
            </a:r>
          </a:p>
          <a:p>
            <a:pPr lvl="1" indent="0">
              <a:buNone/>
            </a:pPr>
            <a:r>
              <a:rPr lang="en-US" sz="2800" dirty="0"/>
              <a:t>3.2 Information Management</a:t>
            </a:r>
          </a:p>
          <a:p>
            <a:pPr lvl="1" indent="0">
              <a:buNone/>
            </a:pPr>
            <a:r>
              <a:rPr lang="en-US" sz="2800" dirty="0"/>
              <a:t>3.3 Distributed Information Management</a:t>
            </a:r>
          </a:p>
          <a:p>
            <a:pPr marL="742950" indent="-742950">
              <a:buAutoNum type="arabicPeriod"/>
            </a:pPr>
            <a:r>
              <a:rPr lang="en-US" sz="3200" dirty="0"/>
              <a:t>About the lecture</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6A69-FEB2-9E4D-AF22-9EC8A5FCC4A4}"/>
              </a:ext>
            </a:extLst>
          </p:cNvPr>
          <p:cNvSpPr>
            <a:spLocks noGrp="1"/>
          </p:cNvSpPr>
          <p:nvPr>
            <p:ph type="title"/>
          </p:nvPr>
        </p:nvSpPr>
        <p:spPr/>
        <p:txBody>
          <a:bodyPr/>
          <a:lstStyle/>
          <a:p>
            <a:r>
              <a:rPr lang="en-US" dirty="0"/>
              <a:t>Is this mapping trivial?</a:t>
            </a:r>
          </a:p>
        </p:txBody>
      </p:sp>
      <p:sp>
        <p:nvSpPr>
          <p:cNvPr id="3" name="Content Placeholder 2">
            <a:extLst>
              <a:ext uri="{FF2B5EF4-FFF2-40B4-BE49-F238E27FC236}">
                <a16:creationId xmlns:a16="http://schemas.microsoft.com/office/drawing/2014/main" id="{A4A4903C-59C2-3C4D-A964-9BED1F141E9C}"/>
              </a:ext>
            </a:extLst>
          </p:cNvPr>
          <p:cNvSpPr>
            <a:spLocks noGrp="1"/>
          </p:cNvSpPr>
          <p:nvPr>
            <p:ph idx="1"/>
          </p:nvPr>
        </p:nvSpPr>
        <p:spPr/>
        <p:txBody>
          <a:bodyPr/>
          <a:lstStyle/>
          <a:p>
            <a:r>
              <a:rPr lang="en-US" dirty="0"/>
              <a:t>Not exactly. If the meaning is not precisely understood bad things may happen.</a:t>
            </a:r>
          </a:p>
          <a:p>
            <a:endParaRPr lang="en-US" dirty="0"/>
          </a:p>
          <a:p>
            <a:endParaRPr lang="en-US" dirty="0"/>
          </a:p>
        </p:txBody>
      </p:sp>
      <p:sp>
        <p:nvSpPr>
          <p:cNvPr id="4" name="Footer Placeholder 3">
            <a:extLst>
              <a:ext uri="{FF2B5EF4-FFF2-40B4-BE49-F238E27FC236}">
                <a16:creationId xmlns:a16="http://schemas.microsoft.com/office/drawing/2014/main" id="{E827E661-DEB6-834B-8470-3B478E28272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6" name="Picture 5">
            <a:extLst>
              <a:ext uri="{FF2B5EF4-FFF2-40B4-BE49-F238E27FC236}">
                <a16:creationId xmlns:a16="http://schemas.microsoft.com/office/drawing/2014/main" id="{CDA6C521-D864-134E-8B91-62AB30CDB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175" y="3816796"/>
            <a:ext cx="7981404" cy="1381768"/>
          </a:xfrm>
          <a:prstGeom prst="rect">
            <a:avLst/>
          </a:prstGeom>
        </p:spPr>
      </p:pic>
    </p:spTree>
    <p:extLst>
      <p:ext uri="{BB962C8B-B14F-4D97-AF65-F5344CB8AC3E}">
        <p14:creationId xmlns:p14="http://schemas.microsoft.com/office/powerpoint/2010/main" val="95831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B8EC-9263-4449-999D-E1468D2CDAD1}"/>
              </a:ext>
            </a:extLst>
          </p:cNvPr>
          <p:cNvSpPr>
            <a:spLocks noGrp="1"/>
          </p:cNvSpPr>
          <p:nvPr>
            <p:ph type="title"/>
          </p:nvPr>
        </p:nvSpPr>
        <p:spPr/>
        <p:txBody>
          <a:bodyPr/>
          <a:lstStyle/>
          <a:p>
            <a:r>
              <a:rPr lang="en-US" dirty="0"/>
              <a:t>Three Notions of Data</a:t>
            </a:r>
          </a:p>
        </p:txBody>
      </p:sp>
      <p:sp>
        <p:nvSpPr>
          <p:cNvPr id="3" name="Content Placeholder 2">
            <a:extLst>
              <a:ext uri="{FF2B5EF4-FFF2-40B4-BE49-F238E27FC236}">
                <a16:creationId xmlns:a16="http://schemas.microsoft.com/office/drawing/2014/main" id="{2AF101F6-BBC6-C34B-99DD-53B2FAE5B3AF}"/>
              </a:ext>
            </a:extLst>
          </p:cNvPr>
          <p:cNvSpPr>
            <a:spLocks noGrp="1"/>
          </p:cNvSpPr>
          <p:nvPr>
            <p:ph idx="1"/>
          </p:nvPr>
        </p:nvSpPr>
        <p:spPr/>
        <p:txBody>
          <a:bodyPr/>
          <a:lstStyle/>
          <a:p>
            <a:r>
              <a:rPr lang="en-US" dirty="0"/>
              <a:t>Conceptual level (data as in </a:t>
            </a:r>
            <a:r>
              <a:rPr lang="en-US" b="1" dirty="0"/>
              <a:t>science</a:t>
            </a:r>
            <a:r>
              <a:rPr lang="en-US" dirty="0"/>
              <a:t>)</a:t>
            </a:r>
          </a:p>
          <a:p>
            <a:pPr marL="571500" indent="-571500">
              <a:buFont typeface="Arial" panose="020B0604020202020204" pitchFamily="34" charset="0"/>
              <a:buChar char="•"/>
            </a:pPr>
            <a:r>
              <a:rPr lang="en-US" dirty="0"/>
              <a:t>Values a variable (function) can take</a:t>
            </a:r>
          </a:p>
          <a:p>
            <a:endParaRPr lang="en-US" dirty="0"/>
          </a:p>
          <a:p>
            <a:r>
              <a:rPr lang="en-US" dirty="0"/>
              <a:t>Logical level (structured data as in </a:t>
            </a:r>
            <a:r>
              <a:rPr lang="en-US" b="1" dirty="0"/>
              <a:t>programming</a:t>
            </a:r>
            <a:r>
              <a:rPr lang="en-US" dirty="0"/>
              <a:t>)</a:t>
            </a:r>
          </a:p>
          <a:p>
            <a:pPr marL="571500" indent="-571500">
              <a:buFont typeface="Arial" panose="020B0604020202020204" pitchFamily="34" charset="0"/>
              <a:buChar char="•"/>
            </a:pPr>
            <a:r>
              <a:rPr lang="en-US" dirty="0"/>
              <a:t>Value (instance) of an abstract data type</a:t>
            </a:r>
          </a:p>
          <a:p>
            <a:endParaRPr lang="en-US" dirty="0"/>
          </a:p>
          <a:p>
            <a:r>
              <a:rPr lang="en-US" dirty="0"/>
              <a:t>Physical level (data as in </a:t>
            </a:r>
            <a:r>
              <a:rPr lang="en-US" b="1" dirty="0"/>
              <a:t>information theory</a:t>
            </a:r>
            <a:r>
              <a:rPr lang="en-US" dirty="0"/>
              <a:t>)</a:t>
            </a:r>
          </a:p>
          <a:p>
            <a:pPr marL="571500" indent="-571500">
              <a:buFont typeface="Arial" panose="020B0604020202020204" pitchFamily="34" charset="0"/>
              <a:buChar char="•"/>
            </a:pPr>
            <a:r>
              <a:rPr lang="en-US" dirty="0"/>
              <a:t>Binary representation</a:t>
            </a:r>
          </a:p>
        </p:txBody>
      </p:sp>
      <p:sp>
        <p:nvSpPr>
          <p:cNvPr id="4" name="Footer Placeholder 3">
            <a:extLst>
              <a:ext uri="{FF2B5EF4-FFF2-40B4-BE49-F238E27FC236}">
                <a16:creationId xmlns:a16="http://schemas.microsoft.com/office/drawing/2014/main" id="{3AF7E1C6-0EBD-6243-8335-C7BE234C027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02899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Architecture of an Information System</a:t>
            </a:r>
          </a:p>
        </p:txBody>
      </p:sp>
      <p:sp>
        <p:nvSpPr>
          <p:cNvPr id="5" name="Footer Placeholder 4"/>
          <p:cNvSpPr>
            <a:spLocks noGrp="1"/>
          </p:cNvSpPr>
          <p:nvPr>
            <p:ph type="ftr" sz="quarter" idx="10"/>
          </p:nvPr>
        </p:nvSpPr>
        <p:spPr/>
        <p:txBody>
          <a:bodyPr/>
          <a:lstStyle/>
          <a:p>
            <a:r>
              <a:rPr lang="fr-CH"/>
              <a:t>©2023, Karl Aberer, EPFL-IC, Laboratoire de systèmes d'informations répartis </a:t>
            </a:r>
            <a:endParaRPr lang="en-GB"/>
          </a:p>
        </p:txBody>
      </p:sp>
      <p:sp>
        <p:nvSpPr>
          <p:cNvPr id="8" name="AutoShape 4"/>
          <p:cNvSpPr>
            <a:spLocks noChangeArrowheads="1"/>
          </p:cNvSpPr>
          <p:nvPr/>
        </p:nvSpPr>
        <p:spPr bwMode="auto">
          <a:xfrm>
            <a:off x="4727707" y="5761012"/>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010000110</a:t>
            </a:r>
          </a:p>
        </p:txBody>
      </p:sp>
      <p:sp>
        <p:nvSpPr>
          <p:cNvPr id="9" name="Text Box 5"/>
          <p:cNvSpPr txBox="1">
            <a:spLocks noChangeArrowheads="1"/>
          </p:cNvSpPr>
          <p:nvPr/>
        </p:nvSpPr>
        <p:spPr bwMode="auto">
          <a:xfrm>
            <a:off x="4658415" y="3691258"/>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5762211" y="4061667"/>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3" name="AutoShape 9"/>
          <p:cNvSpPr>
            <a:spLocks noChangeArrowheads="1"/>
          </p:cNvSpPr>
          <p:nvPr/>
        </p:nvSpPr>
        <p:spPr bwMode="auto">
          <a:xfrm>
            <a:off x="7202522" y="2540871"/>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5" name="Text Box 5"/>
          <p:cNvSpPr txBox="1">
            <a:spLocks noChangeArrowheads="1"/>
          </p:cNvSpPr>
          <p:nvPr/>
        </p:nvSpPr>
        <p:spPr bwMode="auto">
          <a:xfrm>
            <a:off x="4513346" y="2567193"/>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5752673" y="2933936"/>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4580509" y="4763805"/>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5721638" y="5134215"/>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523611" y="2428147"/>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214954" y="3592610"/>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359289" y="4590721"/>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
        <p:nvSpPr>
          <p:cNvPr id="22" name="AutoShape 9">
            <a:extLst>
              <a:ext uri="{FF2B5EF4-FFF2-40B4-BE49-F238E27FC236}">
                <a16:creationId xmlns:a16="http://schemas.microsoft.com/office/drawing/2014/main" id="{BD724299-7D63-EE4C-96FC-FB7B65295FC3}"/>
              </a:ext>
            </a:extLst>
          </p:cNvPr>
          <p:cNvSpPr>
            <a:spLocks noChangeArrowheads="1"/>
          </p:cNvSpPr>
          <p:nvPr/>
        </p:nvSpPr>
        <p:spPr bwMode="auto">
          <a:xfrm>
            <a:off x="7210428" y="4742100"/>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 name="Rectangle 1">
            <a:extLst>
              <a:ext uri="{FF2B5EF4-FFF2-40B4-BE49-F238E27FC236}">
                <a16:creationId xmlns:a16="http://schemas.microsoft.com/office/drawing/2014/main" id="{8EA0C263-EC96-394F-B32C-A65675B06B4E}"/>
              </a:ext>
            </a:extLst>
          </p:cNvPr>
          <p:cNvSpPr/>
          <p:nvPr/>
        </p:nvSpPr>
        <p:spPr>
          <a:xfrm>
            <a:off x="9393286" y="5405234"/>
            <a:ext cx="1451231" cy="338554"/>
          </a:xfrm>
          <a:prstGeom prst="rect">
            <a:avLst/>
          </a:prstGeom>
        </p:spPr>
        <p:txBody>
          <a:bodyPr wrap="none">
            <a:spAutoFit/>
          </a:bodyPr>
          <a:lstStyle/>
          <a:p>
            <a:r>
              <a:rPr lang="fr-CH" sz="1600" b="1" dirty="0">
                <a:solidFill>
                  <a:schemeClr val="tx1"/>
                </a:solidFill>
                <a:latin typeface="Calibri"/>
                <a:cs typeface="Calibri"/>
              </a:rPr>
              <a:t>Physical model</a:t>
            </a:r>
          </a:p>
        </p:txBody>
      </p:sp>
      <p:sp>
        <p:nvSpPr>
          <p:cNvPr id="23" name="AutoShape 9">
            <a:extLst>
              <a:ext uri="{FF2B5EF4-FFF2-40B4-BE49-F238E27FC236}">
                <a16:creationId xmlns:a16="http://schemas.microsoft.com/office/drawing/2014/main" id="{1443B8A0-71CB-B642-A12B-14F5EF7E7EBB}"/>
              </a:ext>
            </a:extLst>
          </p:cNvPr>
          <p:cNvSpPr>
            <a:spLocks noChangeArrowheads="1"/>
          </p:cNvSpPr>
          <p:nvPr/>
        </p:nvSpPr>
        <p:spPr bwMode="auto">
          <a:xfrm>
            <a:off x="7219097" y="369675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24" name="Rectangle 23">
            <a:extLst>
              <a:ext uri="{FF2B5EF4-FFF2-40B4-BE49-F238E27FC236}">
                <a16:creationId xmlns:a16="http://schemas.microsoft.com/office/drawing/2014/main" id="{3E2F33F2-08DB-3A4C-8429-3FD960C45D31}"/>
              </a:ext>
            </a:extLst>
          </p:cNvPr>
          <p:cNvSpPr/>
          <p:nvPr/>
        </p:nvSpPr>
        <p:spPr>
          <a:xfrm>
            <a:off x="9413578" y="3962850"/>
            <a:ext cx="1352037" cy="338554"/>
          </a:xfrm>
          <a:prstGeom prst="rect">
            <a:avLst/>
          </a:prstGeom>
        </p:spPr>
        <p:txBody>
          <a:bodyPr wrap="none">
            <a:spAutoFit/>
          </a:bodyPr>
          <a:lstStyle/>
          <a:p>
            <a:r>
              <a:rPr lang="fr-CH" sz="1600" b="1" dirty="0" err="1">
                <a:solidFill>
                  <a:schemeClr val="tx1"/>
                </a:solidFill>
                <a:latin typeface="Calibri"/>
                <a:cs typeface="Calibri"/>
              </a:rPr>
              <a:t>Logical</a:t>
            </a:r>
            <a:r>
              <a:rPr lang="fr-CH" sz="1600" b="1" dirty="0">
                <a:solidFill>
                  <a:schemeClr val="tx1"/>
                </a:solidFill>
                <a:latin typeface="Calibri"/>
                <a:cs typeface="Calibri"/>
              </a:rPr>
              <a:t> model</a:t>
            </a:r>
          </a:p>
        </p:txBody>
      </p:sp>
      <p:sp>
        <p:nvSpPr>
          <p:cNvPr id="25" name="Rectangle 24">
            <a:extLst>
              <a:ext uri="{FF2B5EF4-FFF2-40B4-BE49-F238E27FC236}">
                <a16:creationId xmlns:a16="http://schemas.microsoft.com/office/drawing/2014/main" id="{CD389E1A-A3FC-2642-B206-E06CF5748924}"/>
              </a:ext>
            </a:extLst>
          </p:cNvPr>
          <p:cNvSpPr/>
          <p:nvPr/>
        </p:nvSpPr>
        <p:spPr>
          <a:xfrm>
            <a:off x="9263909" y="2301156"/>
            <a:ext cx="1732334" cy="338554"/>
          </a:xfrm>
          <a:prstGeom prst="rect">
            <a:avLst/>
          </a:prstGeom>
        </p:spPr>
        <p:txBody>
          <a:bodyPr wrap="none">
            <a:spAutoFit/>
          </a:bodyPr>
          <a:lstStyle/>
          <a:p>
            <a:r>
              <a:rPr lang="fr-CH" sz="1600" b="1" dirty="0" err="1">
                <a:solidFill>
                  <a:schemeClr val="tx1"/>
                </a:solidFill>
                <a:latin typeface="Calibri"/>
                <a:cs typeface="Calibri"/>
              </a:rPr>
              <a:t>Conceptual</a:t>
            </a:r>
            <a:r>
              <a:rPr lang="fr-CH" sz="1600" b="1" dirty="0">
                <a:solidFill>
                  <a:schemeClr val="tx1"/>
                </a:solidFill>
                <a:latin typeface="Calibri"/>
                <a:cs typeface="Calibri"/>
              </a:rPr>
              <a:t> model</a:t>
            </a:r>
          </a:p>
        </p:txBody>
      </p:sp>
      <p:cxnSp>
        <p:nvCxnSpPr>
          <p:cNvPr id="4" name="Straight Arrow Connector 3">
            <a:extLst>
              <a:ext uri="{FF2B5EF4-FFF2-40B4-BE49-F238E27FC236}">
                <a16:creationId xmlns:a16="http://schemas.microsoft.com/office/drawing/2014/main" id="{12B844FF-F37C-934D-96C0-98A46BFC7586}"/>
              </a:ext>
            </a:extLst>
          </p:cNvPr>
          <p:cNvCxnSpPr/>
          <p:nvPr/>
        </p:nvCxnSpPr>
        <p:spPr bwMode="auto">
          <a:xfrm>
            <a:off x="9997139" y="2943408"/>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F2759EE9-5BC6-8447-9370-90E8EB2F93BA}"/>
              </a:ext>
            </a:extLst>
          </p:cNvPr>
          <p:cNvCxnSpPr/>
          <p:nvPr/>
        </p:nvCxnSpPr>
        <p:spPr bwMode="auto">
          <a:xfrm>
            <a:off x="9972215" y="4644144"/>
            <a:ext cx="0" cy="2761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1556B261-93B0-BE4D-8C55-00D94DD98917}"/>
              </a:ext>
            </a:extLst>
          </p:cNvPr>
          <p:cNvSpPr txBox="1"/>
          <p:nvPr/>
        </p:nvSpPr>
        <p:spPr>
          <a:xfrm>
            <a:off x="10089597" y="2957383"/>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7" name="TextBox 26">
            <a:extLst>
              <a:ext uri="{FF2B5EF4-FFF2-40B4-BE49-F238E27FC236}">
                <a16:creationId xmlns:a16="http://schemas.microsoft.com/office/drawing/2014/main" id="{C4EFB4C8-DC44-1841-86FF-5313DC4207AF}"/>
              </a:ext>
            </a:extLst>
          </p:cNvPr>
          <p:cNvSpPr txBox="1"/>
          <p:nvPr/>
        </p:nvSpPr>
        <p:spPr>
          <a:xfrm>
            <a:off x="10245025" y="4600839"/>
            <a:ext cx="1367362"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represented by</a:t>
            </a:r>
          </a:p>
        </p:txBody>
      </p:sp>
      <p:sp>
        <p:nvSpPr>
          <p:cNvPr id="28" name="AutoShape 4">
            <a:extLst>
              <a:ext uri="{FF2B5EF4-FFF2-40B4-BE49-F238E27FC236}">
                <a16:creationId xmlns:a16="http://schemas.microsoft.com/office/drawing/2014/main" id="{C5E008A1-DDD4-094F-AA51-45A40DAC005F}"/>
              </a:ext>
            </a:extLst>
          </p:cNvPr>
          <p:cNvSpPr>
            <a:spLocks noChangeArrowheads="1"/>
          </p:cNvSpPr>
          <p:nvPr/>
        </p:nvSpPr>
        <p:spPr bwMode="auto">
          <a:xfrm>
            <a:off x="8928059" y="169094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29" name="AutoShape 4">
            <a:extLst>
              <a:ext uri="{FF2B5EF4-FFF2-40B4-BE49-F238E27FC236}">
                <a16:creationId xmlns:a16="http://schemas.microsoft.com/office/drawing/2014/main" id="{1BF1FBE3-CF42-B046-8D9F-7D1CE8880AAF}"/>
              </a:ext>
            </a:extLst>
          </p:cNvPr>
          <p:cNvSpPr>
            <a:spLocks noChangeArrowheads="1"/>
          </p:cNvSpPr>
          <p:nvPr/>
        </p:nvSpPr>
        <p:spPr bwMode="auto">
          <a:xfrm>
            <a:off x="8887580" y="3341589"/>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
        <p:nvSpPr>
          <p:cNvPr id="30" name="AutoShape 4">
            <a:extLst>
              <a:ext uri="{FF2B5EF4-FFF2-40B4-BE49-F238E27FC236}">
                <a16:creationId xmlns:a16="http://schemas.microsoft.com/office/drawing/2014/main" id="{5B93FA68-B5D4-B642-8591-22B7679C0B6C}"/>
              </a:ext>
            </a:extLst>
          </p:cNvPr>
          <p:cNvSpPr>
            <a:spLocks noChangeArrowheads="1"/>
          </p:cNvSpPr>
          <p:nvPr/>
        </p:nvSpPr>
        <p:spPr bwMode="auto">
          <a:xfrm>
            <a:off x="8855815" y="4920244"/>
            <a:ext cx="2404034" cy="1258219"/>
          </a:xfrm>
          <a:prstGeom prst="can">
            <a:avLst>
              <a:gd name="adj" fmla="val 25000"/>
            </a:avLst>
          </a:prstGeom>
          <a:noFill/>
          <a:ln w="12700">
            <a:solidFill>
              <a:schemeClr val="tx1"/>
            </a:solidFill>
            <a:round/>
            <a:headEnd/>
            <a:tailEnd/>
          </a:ln>
          <a:effectLst/>
        </p:spPr>
        <p:txBody>
          <a:bodyPr wrap="square" lIns="113148" tIns="56574" rIns="113148" bIns="56574" anchor="ctr">
            <a:spAutoFit/>
          </a:bodyPr>
          <a:lstStyle/>
          <a:p>
            <a:endParaRPr lang="fr-CH" sz="2200" b="1" dirty="0">
              <a:solidFill>
                <a:schemeClr val="tx1"/>
              </a:solidFill>
              <a:latin typeface="Calibri"/>
              <a:cs typeface="Calibri"/>
            </a:endParaRPr>
          </a:p>
          <a:p>
            <a:endParaRPr lang="fr-CH" sz="2200" b="1" dirty="0">
              <a:solidFill>
                <a:schemeClr val="tx1"/>
              </a:solidFill>
              <a:latin typeface="Calibri"/>
              <a:cs typeface="Calibri"/>
            </a:endParaRPr>
          </a:p>
        </p:txBody>
      </p:sp>
    </p:spTree>
    <p:extLst>
      <p:ext uri="{BB962C8B-B14F-4D97-AF65-F5344CB8AC3E}">
        <p14:creationId xmlns:p14="http://schemas.microsoft.com/office/powerpoint/2010/main" val="181946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4F73-5C3A-8E4E-BB47-65EA6A2C5EB9}"/>
              </a:ext>
            </a:extLst>
          </p:cNvPr>
          <p:cNvSpPr>
            <a:spLocks noGrp="1"/>
          </p:cNvSpPr>
          <p:nvPr>
            <p:ph type="title"/>
          </p:nvPr>
        </p:nvSpPr>
        <p:spPr/>
        <p:txBody>
          <a:bodyPr/>
          <a:lstStyle/>
          <a:p>
            <a:r>
              <a:rPr lang="en-US" dirty="0"/>
              <a:t>2.3 Representation</a:t>
            </a:r>
          </a:p>
        </p:txBody>
      </p:sp>
      <p:sp>
        <p:nvSpPr>
          <p:cNvPr id="3" name="Content Placeholder 2">
            <a:extLst>
              <a:ext uri="{FF2B5EF4-FFF2-40B4-BE49-F238E27FC236}">
                <a16:creationId xmlns:a16="http://schemas.microsoft.com/office/drawing/2014/main" id="{748B908E-67E1-6949-B31A-F0B84598C29B}"/>
              </a:ext>
            </a:extLst>
          </p:cNvPr>
          <p:cNvSpPr>
            <a:spLocks noGrp="1"/>
          </p:cNvSpPr>
          <p:nvPr>
            <p:ph idx="1"/>
          </p:nvPr>
        </p:nvSpPr>
        <p:spPr/>
        <p:txBody>
          <a:bodyPr/>
          <a:lstStyle/>
          <a:p>
            <a:r>
              <a:rPr lang="en-US" dirty="0"/>
              <a:t>A </a:t>
            </a:r>
            <a:r>
              <a:rPr lang="en-US" b="1" dirty="0"/>
              <a:t>representation</a:t>
            </a:r>
            <a:r>
              <a:rPr lang="en-US" dirty="0"/>
              <a:t> is a very general relationship that expresses similarities or equivalences between mathematical structures.</a:t>
            </a:r>
          </a:p>
          <a:p>
            <a:pPr marL="571500" indent="-571500">
              <a:buFont typeface="Arial" panose="020B0604020202020204" pitchFamily="34" charset="0"/>
              <a:buChar char="•"/>
            </a:pPr>
            <a:r>
              <a:rPr lang="en-US" dirty="0"/>
              <a:t>Maps the domain of one structure into the other</a:t>
            </a:r>
          </a:p>
          <a:p>
            <a:pPr marL="571500" indent="-571500">
              <a:buFont typeface="Arial" panose="020B0604020202020204" pitchFamily="34" charset="0"/>
              <a:buChar char="•"/>
            </a:pPr>
            <a:r>
              <a:rPr lang="en-US" dirty="0"/>
              <a:t>Maps functions and relations of one structure into the other</a:t>
            </a:r>
          </a:p>
          <a:p>
            <a:pPr marL="571500" indent="-571500">
              <a:buFont typeface="Arial" panose="020B0604020202020204" pitchFamily="34" charset="0"/>
              <a:buChar char="•"/>
            </a:pPr>
            <a:r>
              <a:rPr lang="en-US" dirty="0"/>
              <a:t>Preserves some properties</a:t>
            </a:r>
          </a:p>
          <a:p>
            <a:endParaRPr lang="en-US" dirty="0"/>
          </a:p>
        </p:txBody>
      </p:sp>
      <p:sp>
        <p:nvSpPr>
          <p:cNvPr id="4" name="Footer Placeholder 3">
            <a:extLst>
              <a:ext uri="{FF2B5EF4-FFF2-40B4-BE49-F238E27FC236}">
                <a16:creationId xmlns:a16="http://schemas.microsoft.com/office/drawing/2014/main" id="{C3144F4B-76C2-5747-8CE1-EA22F1C235A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61529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B582-A9BA-3245-8F89-F409BC4B265E}"/>
              </a:ext>
            </a:extLst>
          </p:cNvPr>
          <p:cNvSpPr>
            <a:spLocks noGrp="1"/>
          </p:cNvSpPr>
          <p:nvPr>
            <p:ph type="title"/>
          </p:nvPr>
        </p:nvSpPr>
        <p:spPr/>
        <p:txBody>
          <a:bodyPr/>
          <a:lstStyle/>
          <a:p>
            <a:r>
              <a:rPr lang="en-US" dirty="0"/>
              <a:t>Example: Homomorphism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9B6D-A1DB-334F-A2E3-3E4EF609F25D}"/>
                  </a:ext>
                </a:extLst>
              </p:cNvPr>
              <p:cNvSpPr>
                <a:spLocks noGrp="1"/>
              </p:cNvSpPr>
              <p:nvPr>
                <p:ph idx="1"/>
              </p:nvPr>
            </p:nvSpPr>
            <p:spPr/>
            <p:txBody>
              <a:bodyPr/>
              <a:lstStyle/>
              <a:p>
                <a:r>
                  <a:rPr lang="en-US" sz="3600" dirty="0"/>
                  <a:t>Let </a:t>
                </a:r>
                <a14:m>
                  <m:oMath xmlns:m="http://schemas.openxmlformats.org/officeDocument/2006/math">
                    <m:r>
                      <a:rPr lang="fr-CH" sz="3600" b="0" i="1" smtClean="0">
                        <a:latin typeface="Cambria Math" panose="02040503050406030204" pitchFamily="18" charset="0"/>
                      </a:rPr>
                      <m:t>𝑋</m:t>
                    </m:r>
                  </m:oMath>
                </a14:m>
                <a:r>
                  <a:rPr lang="en-US" sz="3600" dirty="0"/>
                  <a:t> and </a:t>
                </a:r>
                <a14:m>
                  <m:oMath xmlns:m="http://schemas.openxmlformats.org/officeDocument/2006/math">
                    <m:r>
                      <a:rPr lang="fr-CH" sz="3600" b="0" i="1" smtClean="0">
                        <a:latin typeface="Cambria Math" panose="02040503050406030204" pitchFamily="18" charset="0"/>
                      </a:rPr>
                      <m:t>𝑌</m:t>
                    </m:r>
                  </m:oMath>
                </a14:m>
                <a:r>
                  <a:rPr lang="en-US" sz="3600" dirty="0"/>
                  <a:t> be two mathematical structures with the same functions</a:t>
                </a:r>
              </a:p>
              <a:p>
                <a:endParaRPr lang="en-US" sz="3600" dirty="0"/>
              </a:p>
              <a:p>
                <a:r>
                  <a:rPr lang="en-US" sz="3600" dirty="0"/>
                  <a:t>A </a:t>
                </a:r>
                <a:r>
                  <a:rPr lang="en-US" sz="3600" b="1" dirty="0"/>
                  <a:t>homomorphism</a:t>
                </a:r>
                <a:r>
                  <a:rPr lang="en-US" sz="3600" dirty="0"/>
                  <a:t> </a:t>
                </a:r>
                <a14:m>
                  <m:oMath xmlns:m="http://schemas.openxmlformats.org/officeDocument/2006/math">
                    <m:r>
                      <a:rPr lang="fr-CH" sz="3600" b="0" i="1" smtClean="0">
                        <a:latin typeface="Cambria Math" panose="02040503050406030204" pitchFamily="18" charset="0"/>
                      </a:rPr>
                      <m:t>𝐻</m:t>
                    </m:r>
                    <m:r>
                      <a:rPr lang="fr-CH" sz="3600" b="0" i="1" smtClean="0">
                        <a:latin typeface="Cambria Math" panose="02040503050406030204" pitchFamily="18" charset="0"/>
                      </a:rPr>
                      <m:t>:</m:t>
                    </m:r>
                    <m:r>
                      <a:rPr lang="fr-CH" sz="3600" b="0" i="1" smtClean="0">
                        <a:latin typeface="Cambria Math" panose="02040503050406030204" pitchFamily="18" charset="0"/>
                      </a:rPr>
                      <m:t>𝑋</m:t>
                    </m:r>
                    <m:r>
                      <a:rPr lang="fr-CH" sz="3600" b="0" i="1" smtClean="0">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𝑌</m:t>
                    </m:r>
                    <m:r>
                      <a:rPr lang="fr-CH" sz="3600" b="0" i="1" smtClean="0">
                        <a:latin typeface="Cambria Math" panose="02040503050406030204" pitchFamily="18" charset="0"/>
                        <a:ea typeface="Cambria Math" panose="02040503050406030204" pitchFamily="18" charset="0"/>
                      </a:rPr>
                      <m:t> </m:t>
                    </m:r>
                  </m:oMath>
                </a14:m>
                <a:r>
                  <a:rPr lang="en-US" sz="3600" dirty="0"/>
                  <a:t>has to satisfy for every function </a:t>
                </a:r>
                <a14:m>
                  <m:oMath xmlns:m="http://schemas.openxmlformats.org/officeDocument/2006/math">
                    <m:r>
                      <a:rPr lang="fr-CH" sz="3600" b="0" i="1" smtClean="0">
                        <a:latin typeface="Cambria Math" panose="02040503050406030204" pitchFamily="18" charset="0"/>
                      </a:rPr>
                      <m:t>𝑓</m:t>
                    </m:r>
                  </m:oMath>
                </a14:m>
                <a:r>
                  <a:rPr lang="en-US" sz="3600" dirty="0"/>
                  <a:t>:</a:t>
                </a:r>
              </a:p>
              <a:p>
                <a:r>
                  <a:rPr lang="en-US" sz="3600" dirty="0"/>
                  <a:t>	</a:t>
                </a:r>
                <a14:m>
                  <m:oMath xmlns:m="http://schemas.openxmlformats.org/officeDocument/2006/math">
                    <m:r>
                      <a:rPr lang="fr-CH" sz="3600" b="0" i="1" smtClean="0">
                        <a:latin typeface="Cambria Math" panose="02040503050406030204" pitchFamily="18" charset="0"/>
                      </a:rPr>
                      <m:t>𝐻</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𝑓</m:t>
                        </m:r>
                        <m:d>
                          <m:dPr>
                            <m:ctrlPr>
                              <a:rPr lang="fr-CH" sz="3600" b="0" i="1" smtClean="0">
                                <a:latin typeface="Cambria Math" panose="02040503050406030204" pitchFamily="18" charset="0"/>
                              </a:rPr>
                            </m:ctrlPr>
                          </m:dPr>
                          <m:e>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𝑒</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r>
                              <a:rPr lang="fr-CH" sz="3600" b="0" i="1" smtClean="0">
                                <a:latin typeface="Cambria Math" panose="02040503050406030204" pitchFamily="18" charset="0"/>
                              </a:rPr>
                              <m:t>,…</m:t>
                            </m:r>
                          </m:e>
                        </m:d>
                      </m:e>
                    </m:d>
                    <m:r>
                      <a:rPr lang="fr-CH" sz="3600" b="0" i="1" smtClean="0">
                        <a:latin typeface="Cambria Math" panose="02040503050406030204" pitchFamily="18" charset="0"/>
                      </a:rPr>
                      <m:t>=</m:t>
                    </m:r>
                    <m:r>
                      <a:rPr lang="fr-CH" sz="3600" b="0" i="1" smtClean="0">
                        <a:latin typeface="Cambria Math" panose="02040503050406030204" pitchFamily="18" charset="0"/>
                      </a:rPr>
                      <m:t>𝑓</m:t>
                    </m:r>
                    <m:r>
                      <a:rPr lang="fr-CH" sz="3600" b="0" i="1" smtClean="0">
                        <a:latin typeface="Cambria Math" panose="02040503050406030204" pitchFamily="18" charset="0"/>
                      </a:rPr>
                      <m:t>(</m:t>
                    </m:r>
                    <m:r>
                      <a:rPr lang="fr-CH" sz="3600" i="1">
                        <a:latin typeface="Cambria Math" panose="02040503050406030204" pitchFamily="18" charset="0"/>
                      </a:rPr>
                      <m:t>𝐻</m:t>
                    </m:r>
                    <m:d>
                      <m:dPr>
                        <m:ctrlPr>
                          <a:rPr lang="fr-CH" sz="3600" b="0" i="1" smtClean="0">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i="1">
                                <a:latin typeface="Cambria Math" panose="02040503050406030204" pitchFamily="18" charset="0"/>
                              </a:rPr>
                              <m:t>1</m:t>
                            </m:r>
                          </m:sub>
                        </m:sSub>
                      </m:e>
                    </m:d>
                    <m:r>
                      <a:rPr lang="fr-CH" sz="3600" b="0" i="0" smtClean="0">
                        <a:latin typeface="Cambria Math" panose="02040503050406030204" pitchFamily="18" charset="0"/>
                      </a:rPr>
                      <m:t>,</m:t>
                    </m:r>
                    <m:r>
                      <a:rPr lang="fr-CH" sz="3600" i="1">
                        <a:latin typeface="Cambria Math" panose="02040503050406030204" pitchFamily="18" charset="0"/>
                      </a:rPr>
                      <m:t>𝐻</m:t>
                    </m:r>
                    <m:d>
                      <m:dPr>
                        <m:ctrlPr>
                          <a:rPr lang="fr-CH" sz="3600" i="1">
                            <a:latin typeface="Cambria Math" panose="02040503050406030204" pitchFamily="18" charset="0"/>
                          </a:rPr>
                        </m:ctrlPr>
                      </m:dPr>
                      <m:e>
                        <m:sSub>
                          <m:sSubPr>
                            <m:ctrlPr>
                              <a:rPr lang="fr-CH" sz="3600" i="1">
                                <a:latin typeface="Cambria Math" panose="02040503050406030204" pitchFamily="18" charset="0"/>
                              </a:rPr>
                            </m:ctrlPr>
                          </m:sSubPr>
                          <m:e>
                            <m:r>
                              <a:rPr lang="fr-CH" sz="3600" i="1">
                                <a:latin typeface="Cambria Math" panose="02040503050406030204" pitchFamily="18" charset="0"/>
                              </a:rPr>
                              <m:t>𝑒</m:t>
                            </m:r>
                          </m:e>
                          <m:sub>
                            <m:r>
                              <a:rPr lang="fr-CH" sz="3600" b="0" i="1" smtClean="0">
                                <a:latin typeface="Cambria Math" panose="02040503050406030204" pitchFamily="18" charset="0"/>
                              </a:rPr>
                              <m:t>2</m:t>
                            </m:r>
                          </m:sub>
                        </m:sSub>
                      </m:e>
                    </m:d>
                    <m:r>
                      <a:rPr lang="fr-CH" sz="3600" b="0" i="0" smtClean="0">
                        <a:latin typeface="Cambria Math" panose="02040503050406030204" pitchFamily="18" charset="0"/>
                      </a:rPr>
                      <m:t>,…)</m:t>
                    </m:r>
                  </m:oMath>
                </a14:m>
                <a:endParaRPr lang="en-US" sz="3600" dirty="0"/>
              </a:p>
              <a:p>
                <a:r>
                  <a:rPr lang="en-US" sz="3600" dirty="0"/>
                  <a:t>This is one possible preserved property!</a:t>
                </a:r>
              </a:p>
              <a:p>
                <a:endParaRPr lang="en-US" sz="3600" dirty="0"/>
              </a:p>
              <a:p>
                <a:r>
                  <a:rPr lang="en-US" sz="3600" dirty="0"/>
                  <a:t>If H is in addition bijective, then H is an </a:t>
                </a:r>
                <a:r>
                  <a:rPr lang="en-US" sz="3600" b="1" dirty="0"/>
                  <a:t>isomorphism</a:t>
                </a:r>
              </a:p>
            </p:txBody>
          </p:sp>
        </mc:Choice>
        <mc:Fallback xmlns="">
          <p:sp>
            <p:nvSpPr>
              <p:cNvPr id="3" name="Content Placeholder 2">
                <a:extLst>
                  <a:ext uri="{FF2B5EF4-FFF2-40B4-BE49-F238E27FC236}">
                    <a16:creationId xmlns:a16="http://schemas.microsoft.com/office/drawing/2014/main" id="{865F9B6D-A1DB-334F-A2E3-3E4EF609F25D}"/>
                  </a:ext>
                </a:extLst>
              </p:cNvPr>
              <p:cNvSpPr>
                <a:spLocks noGrp="1" noRot="1" noChangeAspect="1" noMove="1" noResize="1" noEditPoints="1" noAdjustHandles="1" noChangeArrowheads="1" noChangeShapeType="1" noTextEdit="1"/>
              </p:cNvSpPr>
              <p:nvPr>
                <p:ph idx="1"/>
              </p:nvPr>
            </p:nvSpPr>
            <p:spPr>
              <a:blipFill>
                <a:blip r:embed="rId3"/>
                <a:stretch>
                  <a:fillRect l="-1410" t="-1310" b="-34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506B8D-E610-8546-B489-1D263F60A7B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944102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F48-A817-F34D-AB90-85F5881A64BD}"/>
              </a:ext>
            </a:extLst>
          </p:cNvPr>
          <p:cNvSpPr>
            <a:spLocks noGrp="1"/>
          </p:cNvSpPr>
          <p:nvPr>
            <p:ph type="title"/>
          </p:nvPr>
        </p:nvSpPr>
        <p:spPr/>
        <p:txBody>
          <a:bodyPr/>
          <a:lstStyle/>
          <a:p>
            <a:r>
              <a:rPr lang="en-US" dirty="0"/>
              <a:t>Binary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99C6C-97BD-9B4A-9191-D3ACB2F6A840}"/>
                  </a:ext>
                </a:extLst>
              </p:cNvPr>
              <p:cNvSpPr>
                <a:spLocks noGrp="1"/>
              </p:cNvSpPr>
              <p:nvPr>
                <p:ph idx="1"/>
              </p:nvPr>
            </p:nvSpPr>
            <p:spPr/>
            <p:txBody>
              <a:bodyPr/>
              <a:lstStyle/>
              <a:p>
                <a:r>
                  <a:rPr lang="en-US" sz="3600" dirty="0"/>
                  <a:t>Data structure: </a:t>
                </a:r>
                <a:r>
                  <a:rPr lang="en-US" sz="3600" dirty="0">
                    <a:latin typeface="Courier" pitchFamily="2" charset="0"/>
                  </a:rPr>
                  <a:t>list(</a:t>
                </a:r>
                <a:r>
                  <a:rPr lang="en-US" sz="3600" dirty="0" err="1">
                    <a:latin typeface="Courier" pitchFamily="2" charset="0"/>
                  </a:rPr>
                  <a:t>int</a:t>
                </a:r>
                <a:r>
                  <a:rPr lang="en-US" sz="3600" dirty="0">
                    <a:latin typeface="Courier" pitchFamily="2" charset="0"/>
                  </a:rPr>
                  <a:t>)</a:t>
                </a:r>
              </a:p>
              <a:p>
                <a:r>
                  <a:rPr lang="en-US" sz="3600" dirty="0"/>
                  <a:t>Example: </a:t>
                </a:r>
                <a:r>
                  <a:rPr lang="en-US" sz="3600" dirty="0">
                    <a:latin typeface="Courier" pitchFamily="2" charset="0"/>
                  </a:rPr>
                  <a:t>1,8,3, …</a:t>
                </a:r>
              </a:p>
              <a:p>
                <a:endParaRPr lang="en-US" sz="3600" dirty="0"/>
              </a:p>
              <a:p>
                <a:r>
                  <a:rPr lang="en-US" sz="3600" dirty="0"/>
                  <a:t>Binary representation:</a:t>
                </a:r>
              </a:p>
              <a:p>
                <a14:m>
                  <m:oMath xmlns:m="http://schemas.openxmlformats.org/officeDocument/2006/math">
                    <m:r>
                      <a:rPr lang="fr-CH" sz="3600" b="0" i="1" smtClean="0">
                        <a:latin typeface="Cambria Math" panose="02040503050406030204" pitchFamily="18" charset="0"/>
                      </a:rPr>
                      <m:t>𝑅</m:t>
                    </m:r>
                    <m:d>
                      <m:dPr>
                        <m:ctrlPr>
                          <a:rPr lang="fr-CH" sz="3600" b="0" i="1" smtClean="0">
                            <a:latin typeface="Cambria Math" panose="02040503050406030204" pitchFamily="18" charset="0"/>
                          </a:rPr>
                        </m:ctrlPr>
                      </m:dPr>
                      <m:e>
                        <m:r>
                          <a:rPr lang="fr-CH" sz="3600" b="0" i="1" smtClean="0">
                            <a:latin typeface="Cambria Math" panose="02040503050406030204" pitchFamily="18" charset="0"/>
                          </a:rPr>
                          <m:t>𝑛</m:t>
                        </m:r>
                      </m:e>
                    </m:d>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𝑏</m:t>
                        </m:r>
                      </m:e>
                      <m:sub>
                        <m:r>
                          <a:rPr lang="fr-CH" sz="3600" b="0" i="1" smtClean="0">
                            <a:latin typeface="Cambria Math" panose="02040503050406030204" pitchFamily="18" charset="0"/>
                          </a:rPr>
                          <m:t>2</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b="0" i="1" smtClean="0">
                            <a:latin typeface="Cambria Math" panose="02040503050406030204" pitchFamily="18" charset="0"/>
                          </a:rPr>
                          <m:t>0</m:t>
                        </m:r>
                      </m:sub>
                    </m:sSub>
                  </m:oMath>
                </a14:m>
                <a:r>
                  <a:rPr lang="en-US" sz="3600" dirty="0"/>
                  <a:t> if </a:t>
                </a:r>
                <a14:m>
                  <m:oMath xmlns:m="http://schemas.openxmlformats.org/officeDocument/2006/math">
                    <m:r>
                      <a:rPr lang="fr-CH" sz="3600" b="0" i="1" smtClean="0">
                        <a:latin typeface="Cambria Math" panose="02040503050406030204" pitchFamily="18" charset="0"/>
                      </a:rPr>
                      <m:t>𝑛</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2</m:t>
                        </m:r>
                      </m:sub>
                    </m:sSub>
                    <m:r>
                      <a:rPr lang="fr-CH" sz="3600" i="1" smtClean="0">
                        <a:latin typeface="Cambria Math" panose="02040503050406030204" pitchFamily="18" charset="0"/>
                        <a:ea typeface="Cambria Math" panose="02040503050406030204" pitchFamily="18" charset="0"/>
                      </a:rPr>
                      <m:t>∙</m:t>
                    </m:r>
                    <m:sSup>
                      <m:sSupPr>
                        <m:ctrlPr>
                          <a:rPr lang="fr-CH" sz="3600" i="1" smtClean="0">
                            <a:latin typeface="Cambria Math" panose="02040503050406030204" pitchFamily="18" charset="0"/>
                            <a:ea typeface="Cambria Math" panose="02040503050406030204" pitchFamily="18" charset="0"/>
                          </a:rPr>
                        </m:ctrlPr>
                      </m:sSupPr>
                      <m:e>
                        <m:r>
                          <a:rPr lang="fr-CH" sz="3600" b="0" i="1" smtClean="0">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2</m:t>
                        </m:r>
                      </m:sup>
                    </m:sSup>
                    <m:r>
                      <a:rPr lang="fr-CH" sz="3600" b="0" i="1" smtClean="0">
                        <a:latin typeface="Cambria Math" panose="02040503050406030204" pitchFamily="18" charset="0"/>
                        <a:ea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𝑏</m:t>
                        </m:r>
                      </m:e>
                      <m:sub>
                        <m:r>
                          <a:rPr lang="fr-CH" sz="3600" i="1">
                            <a:latin typeface="Cambria Math" panose="02040503050406030204" pitchFamily="18" charset="0"/>
                          </a:rPr>
                          <m:t>1</m:t>
                        </m:r>
                      </m:sub>
                    </m:sSub>
                    <m:sSub>
                      <m:sSubPr>
                        <m:ctrlPr>
                          <a:rPr lang="fr-CH" sz="3600" i="1">
                            <a:latin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1</m:t>
                            </m:r>
                          </m:sup>
                        </m:sSup>
                        <m:r>
                          <a:rPr lang="fr-CH" sz="3600" b="0" i="1" smtClean="0">
                            <a:latin typeface="Cambria Math" panose="02040503050406030204" pitchFamily="18" charset="0"/>
                            <a:ea typeface="Cambria Math" panose="02040503050406030204" pitchFamily="18" charset="0"/>
                          </a:rPr>
                          <m:t>+</m:t>
                        </m:r>
                        <m:r>
                          <a:rPr lang="fr-CH" sz="3600" i="1">
                            <a:latin typeface="Cambria Math" panose="02040503050406030204" pitchFamily="18" charset="0"/>
                          </a:rPr>
                          <m:t>𝑏</m:t>
                        </m:r>
                      </m:e>
                      <m:sub>
                        <m:r>
                          <a:rPr lang="fr-CH" sz="3600" i="1">
                            <a:latin typeface="Cambria Math" panose="02040503050406030204" pitchFamily="18" charset="0"/>
                          </a:rPr>
                          <m:t>0</m:t>
                        </m:r>
                      </m:sub>
                    </m:sSub>
                    <m:r>
                      <a:rPr lang="fr-CH" sz="3600" i="1">
                        <a:latin typeface="Cambria Math" panose="02040503050406030204" pitchFamily="18" charset="0"/>
                        <a:ea typeface="Cambria Math" panose="02040503050406030204" pitchFamily="18" charset="0"/>
                      </a:rPr>
                      <m:t>∙</m:t>
                    </m:r>
                    <m:sSup>
                      <m:sSupPr>
                        <m:ctrlPr>
                          <a:rPr lang="fr-CH" sz="3600" i="1">
                            <a:latin typeface="Cambria Math" panose="02040503050406030204" pitchFamily="18" charset="0"/>
                            <a:ea typeface="Cambria Math" panose="02040503050406030204" pitchFamily="18" charset="0"/>
                          </a:rPr>
                        </m:ctrlPr>
                      </m:sSupPr>
                      <m:e>
                        <m:r>
                          <a:rPr lang="fr-CH" sz="3600" i="1">
                            <a:latin typeface="Cambria Math" panose="02040503050406030204" pitchFamily="18" charset="0"/>
                            <a:ea typeface="Cambria Math" panose="02040503050406030204" pitchFamily="18" charset="0"/>
                          </a:rPr>
                          <m:t>2</m:t>
                        </m:r>
                      </m:e>
                      <m:sup>
                        <m:r>
                          <a:rPr lang="fr-CH" sz="3600" b="0" i="1" smtClean="0">
                            <a:latin typeface="Cambria Math" panose="02040503050406030204" pitchFamily="18" charset="0"/>
                            <a:ea typeface="Cambria Math" panose="02040503050406030204" pitchFamily="18" charset="0"/>
                          </a:rPr>
                          <m:t>0</m:t>
                        </m:r>
                      </m:sup>
                    </m:sSup>
                  </m:oMath>
                </a14:m>
                <a:endParaRPr lang="en-US" sz="3600" dirty="0"/>
              </a:p>
              <a:p>
                <a14:m>
                  <m:oMath xmlns:m="http://schemas.openxmlformats.org/officeDocument/2006/math">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b="0" i="1" smtClean="0">
                            <a:latin typeface="Cambria Math" panose="02040503050406030204" pitchFamily="18" charset="0"/>
                          </a:rPr>
                        </m:ctrlPr>
                      </m:sSubPr>
                      <m:e>
                        <m:r>
                          <a:rPr lang="fr-CH" sz="3600" b="0" i="1" smtClean="0">
                            <a:latin typeface="Cambria Math" panose="02040503050406030204" pitchFamily="18" charset="0"/>
                          </a:rPr>
                          <m:t>𝑛</m:t>
                        </m:r>
                      </m:e>
                      <m:sub>
                        <m:r>
                          <a:rPr lang="fr-CH" sz="3600" b="0" i="1" smtClean="0">
                            <a:latin typeface="Cambria Math" panose="02040503050406030204" pitchFamily="18" charset="0"/>
                          </a:rPr>
                          <m:t>1</m:t>
                        </m:r>
                      </m:sub>
                    </m:sSub>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b="0" i="1" smtClean="0">
                            <a:latin typeface="Cambria Math" panose="02040503050406030204" pitchFamily="18" charset="0"/>
                          </a:rPr>
                          <m:t>2</m:t>
                        </m:r>
                      </m:sub>
                    </m:sSub>
                    <m:r>
                      <a:rPr lang="fr-CH" sz="3600" i="1">
                        <a:latin typeface="Cambria Math" panose="02040503050406030204" pitchFamily="18" charset="0"/>
                      </a:rPr>
                      <m:t>,</m:t>
                    </m:r>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1</m:t>
                        </m:r>
                      </m:sub>
                    </m:sSub>
                    <m:r>
                      <a:rPr lang="fr-CH" sz="3600" b="0" i="1" smtClean="0">
                        <a:latin typeface="Cambria Math" panose="02040503050406030204" pitchFamily="18" charset="0"/>
                      </a:rPr>
                      <m:t>)</m:t>
                    </m:r>
                    <m:r>
                      <a:rPr lang="fr-CH" sz="3600" b="0" i="1" smtClean="0">
                        <a:latin typeface="Cambria Math" panose="02040503050406030204" pitchFamily="18" charset="0"/>
                      </a:rPr>
                      <m:t>𝑅</m:t>
                    </m:r>
                    <m:r>
                      <a:rPr lang="fr-CH" sz="3600" b="0" i="1" smtClean="0">
                        <a:latin typeface="Cambria Math" panose="02040503050406030204" pitchFamily="18" charset="0"/>
                      </a:rPr>
                      <m:t>(</m:t>
                    </m:r>
                  </m:oMath>
                </a14:m>
                <a:r>
                  <a:rPr lang="fr-CH" sz="3600" dirty="0"/>
                  <a:t> </a:t>
                </a:r>
                <a14:m>
                  <m:oMath xmlns:m="http://schemas.openxmlformats.org/officeDocument/2006/math">
                    <m:sSub>
                      <m:sSubPr>
                        <m:ctrlPr>
                          <a:rPr lang="fr-CH" sz="3600" i="1">
                            <a:latin typeface="Cambria Math" panose="02040503050406030204" pitchFamily="18" charset="0"/>
                          </a:rPr>
                        </m:ctrlPr>
                      </m:sSubPr>
                      <m:e>
                        <m:r>
                          <a:rPr lang="fr-CH" sz="3600" i="1">
                            <a:latin typeface="Cambria Math" panose="02040503050406030204" pitchFamily="18" charset="0"/>
                          </a:rPr>
                          <m:t>𝑛</m:t>
                        </m:r>
                      </m:e>
                      <m:sub>
                        <m:r>
                          <a:rPr lang="fr-CH" sz="3600" i="1">
                            <a:latin typeface="Cambria Math" panose="02040503050406030204" pitchFamily="18" charset="0"/>
                          </a:rPr>
                          <m:t>2</m:t>
                        </m:r>
                      </m:sub>
                    </m:sSub>
                    <m:r>
                      <a:rPr lang="fr-CH" sz="3600" b="0" i="1" smtClean="0">
                        <a:latin typeface="Cambria Math" panose="02040503050406030204" pitchFamily="18" charset="0"/>
                      </a:rPr>
                      <m:t>)…</m:t>
                    </m:r>
                  </m:oMath>
                </a14:m>
                <a:endParaRPr lang="en-US" sz="3600" dirty="0"/>
              </a:p>
              <a:p>
                <a:r>
                  <a:rPr lang="en-US" sz="3600" dirty="0"/>
                  <a:t>Example: </a:t>
                </a:r>
                <a:r>
                  <a:rPr lang="en-US" sz="3600" dirty="0">
                    <a:latin typeface="Courier" pitchFamily="2" charset="0"/>
                  </a:rPr>
                  <a:t>001 100 010 …</a:t>
                </a:r>
              </a:p>
              <a:p>
                <a:endParaRPr lang="en-US" sz="3600" dirty="0">
                  <a:latin typeface="Courier" pitchFamily="2" charset="0"/>
                </a:endParaRPr>
              </a:p>
              <a:p>
                <a:r>
                  <a:rPr lang="en-US" sz="3600" dirty="0"/>
                  <a:t>R is bijective, isomorphic!</a:t>
                </a:r>
              </a:p>
            </p:txBody>
          </p:sp>
        </mc:Choice>
        <mc:Fallback xmlns="">
          <p:sp>
            <p:nvSpPr>
              <p:cNvPr id="3" name="Content Placeholder 2">
                <a:extLst>
                  <a:ext uri="{FF2B5EF4-FFF2-40B4-BE49-F238E27FC236}">
                    <a16:creationId xmlns:a16="http://schemas.microsoft.com/office/drawing/2014/main" id="{2D299C6C-97BD-9B4A-9191-D3ACB2F6A840}"/>
                  </a:ext>
                </a:extLst>
              </p:cNvPr>
              <p:cNvSpPr>
                <a:spLocks noGrp="1" noRot="1" noChangeAspect="1" noMove="1" noResize="1" noEditPoints="1" noAdjustHandles="1" noChangeArrowheads="1" noChangeShapeType="1" noTextEdit="1"/>
              </p:cNvSpPr>
              <p:nvPr>
                <p:ph idx="1"/>
              </p:nvPr>
            </p:nvSpPr>
            <p:spPr>
              <a:blipFill>
                <a:blip r:embed="rId3"/>
                <a:stretch>
                  <a:fillRect l="-1410" t="-1528" b="-56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1456A60-E9B5-5F4D-9EE8-93813B4089F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340437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1A1-FAD4-B140-B63D-53DA90187904}"/>
              </a:ext>
            </a:extLst>
          </p:cNvPr>
          <p:cNvSpPr>
            <a:spLocks noGrp="1"/>
          </p:cNvSpPr>
          <p:nvPr>
            <p:ph type="title"/>
          </p:nvPr>
        </p:nvSpPr>
        <p:spPr/>
        <p:txBody>
          <a:bodyPr/>
          <a:lstStyle/>
          <a:p>
            <a:r>
              <a:rPr lang="en-US" dirty="0"/>
              <a:t>Data Exchange Format</a:t>
            </a:r>
          </a:p>
        </p:txBody>
      </p:sp>
      <p:sp>
        <p:nvSpPr>
          <p:cNvPr id="3" name="Content Placeholder 2">
            <a:extLst>
              <a:ext uri="{FF2B5EF4-FFF2-40B4-BE49-F238E27FC236}">
                <a16:creationId xmlns:a16="http://schemas.microsoft.com/office/drawing/2014/main" id="{2F81D7FC-C673-7844-A205-6C66E8204DEF}"/>
              </a:ext>
            </a:extLst>
          </p:cNvPr>
          <p:cNvSpPr>
            <a:spLocks noGrp="1"/>
          </p:cNvSpPr>
          <p:nvPr>
            <p:ph idx="1"/>
          </p:nvPr>
        </p:nvSpPr>
        <p:spPr/>
        <p:txBody>
          <a:bodyPr/>
          <a:lstStyle/>
          <a:p>
            <a:r>
              <a:rPr lang="en-US" dirty="0"/>
              <a:t>Data structure: </a:t>
            </a:r>
            <a:r>
              <a:rPr lang="en-US" dirty="0">
                <a:latin typeface="Courier" pitchFamily="2" charset="0"/>
              </a:rPr>
              <a:t>list(</a:t>
            </a:r>
            <a:r>
              <a:rPr lang="en-US" dirty="0" err="1">
                <a:latin typeface="Courier" pitchFamily="2" charset="0"/>
              </a:rPr>
              <a:t>int</a:t>
            </a:r>
            <a:r>
              <a:rPr lang="en-US" dirty="0">
                <a:latin typeface="Courier" pitchFamily="2" charset="0"/>
              </a:rPr>
              <a:t>)</a:t>
            </a:r>
          </a:p>
          <a:p>
            <a:r>
              <a:rPr lang="en-US" dirty="0"/>
              <a:t>Example: </a:t>
            </a:r>
            <a:r>
              <a:rPr lang="en-US" dirty="0">
                <a:latin typeface="Courier" pitchFamily="2" charset="0"/>
              </a:rPr>
              <a:t>1,8,3, …</a:t>
            </a:r>
          </a:p>
          <a:p>
            <a:endParaRPr lang="en-US" dirty="0"/>
          </a:p>
          <a:p>
            <a:r>
              <a:rPr lang="en-US" dirty="0"/>
              <a:t>JSON representation:</a:t>
            </a:r>
          </a:p>
          <a:p>
            <a:r>
              <a:rPr lang="en-US" dirty="0"/>
              <a:t>‘[1, 8, 3,…]’</a:t>
            </a:r>
          </a:p>
          <a:p>
            <a:endParaRPr lang="en-US" dirty="0"/>
          </a:p>
          <a:p>
            <a:r>
              <a:rPr lang="en-US" dirty="0"/>
              <a:t>R is bijective, isomorphic!!</a:t>
            </a:r>
          </a:p>
        </p:txBody>
      </p:sp>
      <p:sp>
        <p:nvSpPr>
          <p:cNvPr id="4" name="Footer Placeholder 3">
            <a:extLst>
              <a:ext uri="{FF2B5EF4-FFF2-40B4-BE49-F238E27FC236}">
                <a16:creationId xmlns:a16="http://schemas.microsoft.com/office/drawing/2014/main" id="{E213B109-5D5F-AD4A-AF36-272A6252F981}"/>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600392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A60-137C-5D40-A75B-C94A67E7C524}"/>
              </a:ext>
            </a:extLst>
          </p:cNvPr>
          <p:cNvSpPr>
            <a:spLocks noGrp="1"/>
          </p:cNvSpPr>
          <p:nvPr>
            <p:ph type="title"/>
          </p:nvPr>
        </p:nvSpPr>
        <p:spPr/>
        <p:txBody>
          <a:bodyPr/>
          <a:lstStyle/>
          <a:p>
            <a:r>
              <a:rPr lang="en-US" dirty="0"/>
              <a:t>Example: Representing a Continuous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01B21-5E32-A146-BE47-A49A90F49D95}"/>
                  </a:ext>
                </a:extLst>
              </p:cNvPr>
              <p:cNvSpPr>
                <a:spLocks noGrp="1"/>
              </p:cNvSpPr>
              <p:nvPr>
                <p:ph idx="1"/>
              </p:nvPr>
            </p:nvSpPr>
            <p:spPr/>
            <p:txBody>
              <a:bodyPr/>
              <a:lstStyle/>
              <a:p>
                <a:r>
                  <a:rPr lang="en-US" dirty="0"/>
                  <a:t>Mathematical model: domains </a:t>
                </a:r>
                <a14:m>
                  <m:oMath xmlns:m="http://schemas.openxmlformats.org/officeDocument/2006/math">
                    <m:r>
                      <a:rPr lang="en-US" i="1" dirty="0" smtClean="0">
                        <a:latin typeface="Cambria Math" panose="02040503050406030204" pitchFamily="18" charset="0"/>
                      </a:rPr>
                      <m:t>𝑇</m:t>
                    </m:r>
                  </m:oMath>
                </a14:m>
                <a:r>
                  <a:rPr lang="en-US" dirty="0"/>
                  <a:t>, </a:t>
                </a:r>
                <a14:m>
                  <m:oMath xmlns:m="http://schemas.openxmlformats.org/officeDocument/2006/math">
                    <m:r>
                      <a:rPr lang="fr-CH" i="1">
                        <a:latin typeface="Cambria Math" panose="02040503050406030204" pitchFamily="18" charset="0"/>
                      </a:rPr>
                      <m:t>𝑆</m:t>
                    </m:r>
                    <m:r>
                      <a:rPr lang="fr-CH" i="1">
                        <a:latin typeface="Cambria Math" panose="02040503050406030204" pitchFamily="18" charset="0"/>
                      </a:rPr>
                      <m:t>=</m:t>
                    </m:r>
                    <m:r>
                      <a:rPr lang="fr-CH" i="1">
                        <a:latin typeface="Cambria Math" panose="02040503050406030204" pitchFamily="18" charset="0"/>
                      </a:rPr>
                      <m:t>𝐿𝑜𝑛𝑔</m:t>
                    </m:r>
                    <m:r>
                      <a:rPr lang="fr-CH" i="1">
                        <a:latin typeface="Cambria Math" panose="02040503050406030204" pitchFamily="18" charset="0"/>
                      </a:rPr>
                      <m:t> × </m:t>
                    </m:r>
                    <m:r>
                      <a:rPr lang="fr-CH" i="1">
                        <a:latin typeface="Cambria Math" panose="02040503050406030204" pitchFamily="18" charset="0"/>
                        <a:ea typeface="Cambria Math" panose="02040503050406030204" pitchFamily="18" charset="0"/>
                      </a:rPr>
                      <m:t>𝐿𝑎𝑡</m:t>
                    </m:r>
                  </m:oMath>
                </a14:m>
                <a:endParaRPr lang="en-US" dirty="0"/>
              </a:p>
              <a:p>
                <a:r>
                  <a:rPr lang="en-US" dirty="0"/>
                  <a:t>	Trajectory: </a:t>
                </a:r>
                <a14:m>
                  <m:oMath xmlns:m="http://schemas.openxmlformats.org/officeDocument/2006/math">
                    <m:r>
                      <a:rPr lang="fr-CH" i="1">
                        <a:latin typeface="Cambria Math" panose="02040503050406030204" pitchFamily="18" charset="0"/>
                      </a:rPr>
                      <m:t>𝑡𝑟</m:t>
                    </m:r>
                    <m:r>
                      <a:rPr lang="fr-CH" i="1">
                        <a:latin typeface="Cambria Math" panose="02040503050406030204" pitchFamily="18" charset="0"/>
                      </a:rPr>
                      <m:t>:</m:t>
                    </m:r>
                    <m:r>
                      <a:rPr lang="fr-CH" i="1">
                        <a:latin typeface="Cambria Math" panose="02040503050406030204" pitchFamily="18" charset="0"/>
                      </a:rPr>
                      <m:t>𝑇</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𝑆</m:t>
                    </m:r>
                    <m:r>
                      <a:rPr lang="fr-CH" i="1">
                        <a:latin typeface="Cambria Math" panose="02040503050406030204" pitchFamily="18" charset="0"/>
                        <a:ea typeface="Cambria Math" panose="02040503050406030204" pitchFamily="18" charset="0"/>
                      </a:rPr>
                      <m:t> </m:t>
                    </m:r>
                  </m:oMath>
                </a14:m>
                <a:endParaRPr lang="en-US" dirty="0"/>
              </a:p>
              <a:p>
                <a:r>
                  <a:rPr lang="en-US" dirty="0"/>
                  <a:t>Representation of time domain in Python:</a:t>
                </a:r>
              </a:p>
              <a:p>
                <a:pPr marL="1131478" lvl="2" indent="0">
                  <a:buNone/>
                </a:pPr>
                <a14:m>
                  <m:oMath xmlns:m="http://schemas.openxmlformats.org/officeDocument/2006/math">
                    <m:r>
                      <a:rPr lang="fr-CH" sz="3600" i="1">
                        <a:latin typeface="Cambria Math" panose="02040503050406030204" pitchFamily="18" charset="0"/>
                      </a:rPr>
                      <m:t>𝑅</m:t>
                    </m:r>
                    <m:r>
                      <a:rPr lang="fr-CH" sz="3600" i="1">
                        <a:latin typeface="Cambria Math" panose="02040503050406030204" pitchFamily="18" charset="0"/>
                      </a:rPr>
                      <m:t>:</m:t>
                    </m:r>
                    <m:r>
                      <a:rPr lang="fr-CH" sz="3600" i="1">
                        <a:latin typeface="Cambria Math" panose="02040503050406030204" pitchFamily="18" charset="0"/>
                      </a:rPr>
                      <m:t>𝑇</m:t>
                    </m:r>
                    <m:r>
                      <a:rPr lang="fr-CH" sz="3600" i="1">
                        <a:latin typeface="Cambria Math" panose="02040503050406030204" pitchFamily="18" charset="0"/>
                        <a:ea typeface="Cambria Math" panose="02040503050406030204" pitchFamily="18" charset="0"/>
                      </a:rPr>
                      <m:t>→</m:t>
                    </m:r>
                    <m:r>
                      <a:rPr lang="fr-CH" sz="3600" b="0" i="1" smtClean="0">
                        <a:latin typeface="Cambria Math" panose="02040503050406030204" pitchFamily="18" charset="0"/>
                        <a:ea typeface="Cambria Math" panose="02040503050406030204" pitchFamily="18" charset="0"/>
                      </a:rPr>
                      <m:t>𝐹</m:t>
                    </m:r>
                    <m:r>
                      <a:rPr lang="fr-CH" sz="3600" i="1">
                        <a:latin typeface="Cambria Math" panose="02040503050406030204" pitchFamily="18" charset="0"/>
                        <a:ea typeface="Cambria Math" panose="02040503050406030204" pitchFamily="18" charset="0"/>
                      </a:rPr>
                      <m:t>𝑙𝑜𝑎𝑡</m:t>
                    </m:r>
                  </m:oMath>
                </a14:m>
                <a:r>
                  <a:rPr lang="en-US" sz="3600" dirty="0"/>
                  <a:t> </a:t>
                </a:r>
              </a:p>
              <a:p>
                <a:pPr marL="1131478" lvl="2" indent="0">
                  <a:buNone/>
                </a:pPr>
                <a:endParaRPr lang="en-US" dirty="0">
                  <a:sym typeface="Wingdings" pitchFamily="2" charset="2"/>
                </a:endParaRPr>
              </a:p>
              <a:p>
                <a:pPr indent="-282870"/>
                <a:r>
                  <a:rPr lang="en-US" dirty="0">
                    <a:sym typeface="Wingdings" pitchFamily="2" charset="2"/>
                  </a:rPr>
                  <a:t>Almost a homomorphism!</a:t>
                </a:r>
                <a:endParaRPr lang="en-US"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0C501B21-5E32-A146-BE47-A49A90F49D95}"/>
                  </a:ext>
                </a:extLst>
              </p:cNvPr>
              <p:cNvSpPr>
                <a:spLocks noGrp="1" noRot="1" noChangeAspect="1" noMove="1" noResize="1" noEditPoints="1" noAdjustHandles="1" noChangeArrowheads="1" noChangeShapeType="1" noTextEdit="1"/>
              </p:cNvSpPr>
              <p:nvPr>
                <p:ph idx="1"/>
              </p:nvPr>
            </p:nvSpPr>
            <p:spPr>
              <a:blipFill>
                <a:blip r:embed="rId3"/>
                <a:stretch>
                  <a:fillRect l="-176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A6427C3-8063-3B44-A354-DB0CAEB7FCBA}"/>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7" name="Picture 6">
            <a:extLst>
              <a:ext uri="{FF2B5EF4-FFF2-40B4-BE49-F238E27FC236}">
                <a16:creationId xmlns:a16="http://schemas.microsoft.com/office/drawing/2014/main" id="{3A7069F9-DAAF-9547-9C3B-F2D6F3A82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5" y="3816796"/>
            <a:ext cx="4349105" cy="1597129"/>
          </a:xfrm>
          <a:prstGeom prst="rect">
            <a:avLst/>
          </a:prstGeom>
        </p:spPr>
      </p:pic>
      <p:pic>
        <p:nvPicPr>
          <p:cNvPr id="10" name="Picture 9">
            <a:extLst>
              <a:ext uri="{FF2B5EF4-FFF2-40B4-BE49-F238E27FC236}">
                <a16:creationId xmlns:a16="http://schemas.microsoft.com/office/drawing/2014/main" id="{E64AECA7-6847-4F4B-B911-A2E89619E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988" y="5368615"/>
            <a:ext cx="2160240" cy="2553010"/>
          </a:xfrm>
          <a:prstGeom prst="rect">
            <a:avLst/>
          </a:prstGeom>
        </p:spPr>
      </p:pic>
    </p:spTree>
    <p:extLst>
      <p:ext uri="{BB962C8B-B14F-4D97-AF65-F5344CB8AC3E}">
        <p14:creationId xmlns:p14="http://schemas.microsoft.com/office/powerpoint/2010/main" val="237111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6B0A-1A6A-6345-A4EA-59D9262F6F0D}"/>
              </a:ext>
            </a:extLst>
          </p:cNvPr>
          <p:cNvSpPr>
            <a:spLocks noGrp="1"/>
          </p:cNvSpPr>
          <p:nvPr>
            <p:ph type="title"/>
          </p:nvPr>
        </p:nvSpPr>
        <p:spPr/>
        <p:txBody>
          <a:bodyPr/>
          <a:lstStyle/>
          <a:p>
            <a:r>
              <a:rPr lang="en-US" dirty="0"/>
              <a:t>Representations are not always accurate</a:t>
            </a:r>
          </a:p>
        </p:txBody>
      </p:sp>
      <p:sp>
        <p:nvSpPr>
          <p:cNvPr id="3" name="Content Placeholder 2">
            <a:extLst>
              <a:ext uri="{FF2B5EF4-FFF2-40B4-BE49-F238E27FC236}">
                <a16:creationId xmlns:a16="http://schemas.microsoft.com/office/drawing/2014/main" id="{5879C3D1-B714-C643-BE4C-67309ED8B341}"/>
              </a:ext>
            </a:extLst>
          </p:cNvPr>
          <p:cNvSpPr>
            <a:spLocks noGrp="1"/>
          </p:cNvSpPr>
          <p:nvPr>
            <p:ph idx="1"/>
          </p:nvPr>
        </p:nvSpPr>
        <p:spPr/>
        <p:txBody>
          <a:bodyPr/>
          <a:lstStyle/>
          <a:p>
            <a:r>
              <a:rPr lang="en-US" dirty="0"/>
              <a:t>The representations need not always be homomorphisms</a:t>
            </a:r>
          </a:p>
          <a:p>
            <a:pPr marL="571500" indent="-571500">
              <a:buFontTx/>
              <a:buChar char="-"/>
            </a:pPr>
            <a:r>
              <a:rPr lang="en-US" dirty="0"/>
              <a:t>They preserve some relations approximately</a:t>
            </a:r>
          </a:p>
          <a:p>
            <a:pPr marL="571500" indent="-571500">
              <a:buFontTx/>
              <a:buChar char="-"/>
            </a:pPr>
            <a:r>
              <a:rPr lang="en-US" dirty="0"/>
              <a:t>Measures for the quality of approximation are needed </a:t>
            </a:r>
          </a:p>
        </p:txBody>
      </p:sp>
      <p:sp>
        <p:nvSpPr>
          <p:cNvPr id="4" name="Footer Placeholder 3">
            <a:extLst>
              <a:ext uri="{FF2B5EF4-FFF2-40B4-BE49-F238E27FC236}">
                <a16:creationId xmlns:a16="http://schemas.microsoft.com/office/drawing/2014/main" id="{98E23E18-85DE-4347-AE72-2BB6BC4FACB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935785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5814-63E0-BA4A-93BD-B4992AAF10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862BE0-930B-D042-AF16-28189F3E478B}"/>
                  </a:ext>
                </a:extLst>
              </p:cNvPr>
              <p:cNvSpPr>
                <a:spLocks noGrp="1"/>
              </p:cNvSpPr>
              <p:nvPr>
                <p:ph idx="1"/>
              </p:nvPr>
            </p:nvSpPr>
            <p:spPr/>
            <p:txBody>
              <a:bodyPr/>
              <a:lstStyle/>
              <a:p>
                <a:r>
                  <a:rPr lang="en-US" dirty="0"/>
                  <a:t>Representing an empirical mathematical model, by another mathematical model</a:t>
                </a:r>
              </a:p>
              <a:p>
                <a:pPr marL="571500" indent="-571500">
                  <a:buFont typeface="Arial" panose="020B0604020202020204" pitchFamily="34" charset="0"/>
                  <a:buChar char="•"/>
                </a:pPr>
                <a:r>
                  <a:rPr lang="en-US" sz="3200" dirty="0">
                    <a:sym typeface="Wingdings" pitchFamily="2" charset="2"/>
                  </a:rPr>
                  <a:t>Assume we have only partial data for a trajectory </a:t>
                </a:r>
                <a14:m>
                  <m:oMath xmlns:m="http://schemas.openxmlformats.org/officeDocument/2006/math">
                    <m:r>
                      <a:rPr lang="en-US" sz="3200" i="1" dirty="0" smtClean="0">
                        <a:latin typeface="Cambria Math" panose="02040503050406030204" pitchFamily="18" charset="0"/>
                        <a:sym typeface="Wingdings" pitchFamily="2" charset="2"/>
                      </a:rPr>
                      <m:t>𝑡𝑟</m:t>
                    </m:r>
                  </m:oMath>
                </a14:m>
                <a:r>
                  <a:rPr lang="en-US" sz="3200" dirty="0">
                    <a:sym typeface="Wingdings" pitchFamily="2" charset="2"/>
                  </a:rPr>
                  <a:t> (samples)</a:t>
                </a:r>
              </a:p>
              <a:p>
                <a:pPr marL="571500" indent="-571500">
                  <a:buFont typeface="Arial" panose="020B0604020202020204" pitchFamily="34" charset="0"/>
                  <a:buChar char="•"/>
                </a:pPr>
                <a:r>
                  <a:rPr lang="en-US" sz="3200" dirty="0">
                    <a:sym typeface="Wingdings" pitchFamily="2" charset="2"/>
                  </a:rPr>
                  <a:t>We interpolate the missing values, e.g., linear interpolation</a:t>
                </a:r>
              </a:p>
              <a:p>
                <a:pPr/>
                <a14:m>
                  <m:oMathPara xmlns:m="http://schemas.openxmlformats.org/officeDocument/2006/math">
                    <m:oMathParaPr>
                      <m:jc m:val="centerGroup"/>
                    </m:oMathParaPr>
                    <m:oMath xmlns:m="http://schemas.openxmlformats.org/officeDocument/2006/math">
                      <m:sSub>
                        <m:sSubPr>
                          <m:ctrlPr>
                            <a:rPr lang="fr-CH" sz="3200" i="1" smtClean="0">
                              <a:latin typeface="Cambria Math" panose="02040503050406030204" pitchFamily="18" charset="0"/>
                            </a:rPr>
                          </m:ctrlPr>
                        </m:sSubPr>
                        <m:e>
                          <m:r>
                            <a:rPr lang="fr-CH" sz="3200" b="0" i="1" smtClean="0">
                              <a:latin typeface="Cambria Math" panose="02040503050406030204" pitchFamily="18" charset="0"/>
                            </a:rPr>
                            <m:t>𝑡𝑟</m:t>
                          </m:r>
                        </m:e>
                        <m:sub>
                          <m:r>
                            <a:rPr lang="fr-CH" sz="3200" b="0" i="1" smtClean="0">
                              <a:latin typeface="Cambria Math" panose="02040503050406030204" pitchFamily="18" charset="0"/>
                            </a:rPr>
                            <m:t>𝑖𝑛𝑡</m:t>
                          </m:r>
                        </m:sub>
                      </m:sSub>
                      <m:r>
                        <a:rPr lang="fr-CH" sz="3200" i="1">
                          <a:latin typeface="Cambria Math" panose="02040503050406030204" pitchFamily="18" charset="0"/>
                        </a:rPr>
                        <m:t>:</m:t>
                      </m:r>
                      <m:r>
                        <a:rPr lang="fr-CH" sz="3200" i="1">
                          <a:latin typeface="Cambria Math" panose="02040503050406030204" pitchFamily="18" charset="0"/>
                        </a:rPr>
                        <m:t>𝑇</m:t>
                      </m:r>
                      <m:r>
                        <a:rPr lang="fr-CH" sz="3200" i="1">
                          <a:latin typeface="Cambria Math" panose="02040503050406030204" pitchFamily="18" charset="0"/>
                          <a:ea typeface="Cambria Math" panose="02040503050406030204" pitchFamily="18" charset="0"/>
                        </a:rPr>
                        <m:t>→</m:t>
                      </m:r>
                      <m:r>
                        <a:rPr lang="fr-CH" sz="3200" i="1">
                          <a:latin typeface="Cambria Math" panose="02040503050406030204" pitchFamily="18" charset="0"/>
                          <a:ea typeface="Cambria Math" panose="02040503050406030204" pitchFamily="18" charset="0"/>
                        </a:rPr>
                        <m:t>𝑆</m:t>
                      </m:r>
                      <m:r>
                        <a:rPr lang="fr-CH" sz="3200" i="1">
                          <a:latin typeface="Cambria Math" panose="02040503050406030204" pitchFamily="18" charset="0"/>
                          <a:ea typeface="Cambria Math" panose="02040503050406030204" pitchFamily="18" charset="0"/>
                        </a:rPr>
                        <m:t> </m:t>
                      </m:r>
                    </m:oMath>
                  </m:oMathPara>
                </a14:m>
                <a:endParaRPr lang="en-US" sz="3200" dirty="0">
                  <a:sym typeface="Wingdings" pitchFamily="2" charset="2"/>
                </a:endParaRPr>
              </a:p>
              <a:p>
                <a:pPr marL="571500" indent="-571500">
                  <a:buFont typeface="Arial" panose="020B0604020202020204" pitchFamily="34" charset="0"/>
                  <a:buChar char="•"/>
                </a:pPr>
                <a:r>
                  <a:rPr lang="en-US" sz="3200" dirty="0">
                    <a:sym typeface="Wingdings" pitchFamily="2" charset="2"/>
                  </a:rPr>
                  <a:t>If new data arrives, we can estimate the error</a:t>
                </a:r>
              </a:p>
              <a:p>
                <a:pPr marL="571500" indent="-571500">
                  <a:buFont typeface="Arial" panose="020B0604020202020204" pitchFamily="34" charset="0"/>
                  <a:buChar char="•"/>
                </a:pPr>
                <a:r>
                  <a:rPr lang="en-US" sz="3200" dirty="0">
                    <a:sym typeface="Wingdings" pitchFamily="2" charset="2"/>
                  </a:rPr>
                  <a:t>The error measure characterizes the quality of the new representation </a:t>
                </a:r>
                <a14:m>
                  <m:oMath xmlns:m="http://schemas.openxmlformats.org/officeDocument/2006/math">
                    <m:sSub>
                      <m:sSubPr>
                        <m:ctrlPr>
                          <a:rPr lang="fr-CH" sz="3200" i="1">
                            <a:latin typeface="Cambria Math" panose="02040503050406030204" pitchFamily="18" charset="0"/>
                          </a:rPr>
                        </m:ctrlPr>
                      </m:sSubPr>
                      <m:e>
                        <m:r>
                          <a:rPr lang="fr-CH" sz="3200" i="1">
                            <a:latin typeface="Cambria Math" panose="02040503050406030204" pitchFamily="18" charset="0"/>
                          </a:rPr>
                          <m:t>𝑡𝑟</m:t>
                        </m:r>
                      </m:e>
                      <m:sub>
                        <m:r>
                          <a:rPr lang="fr-CH" sz="3200" i="1">
                            <a:latin typeface="Cambria Math" panose="02040503050406030204" pitchFamily="18" charset="0"/>
                          </a:rPr>
                          <m:t>𝑖𝑛𝑡</m:t>
                        </m:r>
                      </m:sub>
                    </m:sSub>
                  </m:oMath>
                </a14:m>
                <a:endParaRPr lang="en-US" sz="3200" dirty="0">
                  <a:sym typeface="Wingdings" pitchFamily="2" charset="2"/>
                </a:endParaRPr>
              </a:p>
              <a:p>
                <a:endParaRPr lang="en-US" dirty="0"/>
              </a:p>
            </p:txBody>
          </p:sp>
        </mc:Choice>
        <mc:Fallback xmlns="">
          <p:sp>
            <p:nvSpPr>
              <p:cNvPr id="3" name="Content Placeholder 2">
                <a:extLst>
                  <a:ext uri="{FF2B5EF4-FFF2-40B4-BE49-F238E27FC236}">
                    <a16:creationId xmlns:a16="http://schemas.microsoft.com/office/drawing/2014/main" id="{DC862BE0-930B-D042-AF16-28189F3E478B}"/>
                  </a:ext>
                </a:extLst>
              </p:cNvPr>
              <p:cNvSpPr>
                <a:spLocks noGrp="1" noRot="1" noChangeAspect="1" noMove="1" noResize="1" noEditPoints="1" noAdjustHandles="1" noChangeArrowheads="1" noChangeShapeType="1" noTextEdit="1"/>
              </p:cNvSpPr>
              <p:nvPr>
                <p:ph idx="1"/>
              </p:nvPr>
            </p:nvSpPr>
            <p:spPr>
              <a:blipFill>
                <a:blip r:embed="rId3"/>
                <a:stretch>
                  <a:fillRect l="-1763" t="-1528" r="-22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31C3542-E1D1-354F-A96A-B273D02CF496}"/>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73696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5B2-5A04-494B-BF0C-FA19CB6748BB}"/>
              </a:ext>
            </a:extLst>
          </p:cNvPr>
          <p:cNvSpPr>
            <a:spLocks noGrp="1"/>
          </p:cNvSpPr>
          <p:nvPr>
            <p:ph type="title"/>
          </p:nvPr>
        </p:nvSpPr>
        <p:spPr/>
        <p:txBody>
          <a:bodyPr/>
          <a:lstStyle/>
          <a:p>
            <a:r>
              <a:rPr lang="en-US" dirty="0"/>
              <a:t>Illustration</a:t>
            </a:r>
          </a:p>
        </p:txBody>
      </p:sp>
      <p:sp>
        <p:nvSpPr>
          <p:cNvPr id="4" name="Footer Placeholder 3">
            <a:extLst>
              <a:ext uri="{FF2B5EF4-FFF2-40B4-BE49-F238E27FC236}">
                <a16:creationId xmlns:a16="http://schemas.microsoft.com/office/drawing/2014/main" id="{E3E237AA-AD95-204E-B9DF-D2F416B43B2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Freeform 4">
            <a:extLst>
              <a:ext uri="{FF2B5EF4-FFF2-40B4-BE49-F238E27FC236}">
                <a16:creationId xmlns:a16="http://schemas.microsoft.com/office/drawing/2014/main" id="{FB856B34-B978-C845-9841-AE7E34CE325E}"/>
              </a:ext>
            </a:extLst>
          </p:cNvPr>
          <p:cNvSpPr/>
          <p:nvPr/>
        </p:nvSpPr>
        <p:spPr bwMode="auto">
          <a:xfrm>
            <a:off x="1170620" y="2466292"/>
            <a:ext cx="8845063" cy="3895510"/>
          </a:xfrm>
          <a:custGeom>
            <a:avLst/>
            <a:gdLst>
              <a:gd name="connsiteX0" fmla="*/ 0 w 8845063"/>
              <a:gd name="connsiteY0" fmla="*/ 3895510 h 3895510"/>
              <a:gd name="connsiteX1" fmla="*/ 2073728 w 8845063"/>
              <a:gd name="connsiteY1" fmla="*/ 2229995 h 3895510"/>
              <a:gd name="connsiteX2" fmla="*/ 4882243 w 8845063"/>
              <a:gd name="connsiteY2" fmla="*/ 2801495 h 3895510"/>
              <a:gd name="connsiteX3" fmla="*/ 7576457 w 8845063"/>
              <a:gd name="connsiteY3" fmla="*/ 3062753 h 3895510"/>
              <a:gd name="connsiteX4" fmla="*/ 8833757 w 8845063"/>
              <a:gd name="connsiteY4" fmla="*/ 1723810 h 3895510"/>
              <a:gd name="connsiteX5" fmla="*/ 8229600 w 8845063"/>
              <a:gd name="connsiteY5" fmla="*/ 156267 h 3895510"/>
              <a:gd name="connsiteX6" fmla="*/ 8213271 w 8845063"/>
              <a:gd name="connsiteY6" fmla="*/ 139938 h 38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5063" h="3895510">
                <a:moveTo>
                  <a:pt x="0" y="3895510"/>
                </a:moveTo>
                <a:cubicBezTo>
                  <a:pt x="630010" y="3153920"/>
                  <a:pt x="1260021" y="2412331"/>
                  <a:pt x="2073728" y="2229995"/>
                </a:cubicBezTo>
                <a:cubicBezTo>
                  <a:pt x="2887435" y="2047659"/>
                  <a:pt x="3965122" y="2662702"/>
                  <a:pt x="4882243" y="2801495"/>
                </a:cubicBezTo>
                <a:cubicBezTo>
                  <a:pt x="5799364" y="2940288"/>
                  <a:pt x="6917871" y="3242367"/>
                  <a:pt x="7576457" y="3062753"/>
                </a:cubicBezTo>
                <a:cubicBezTo>
                  <a:pt x="8235043" y="2883139"/>
                  <a:pt x="8724900" y="2208224"/>
                  <a:pt x="8833757" y="1723810"/>
                </a:cubicBezTo>
                <a:cubicBezTo>
                  <a:pt x="8942614" y="1239396"/>
                  <a:pt x="8229600" y="156267"/>
                  <a:pt x="8229600" y="156267"/>
                </a:cubicBezTo>
                <a:cubicBezTo>
                  <a:pt x="8126186" y="-107712"/>
                  <a:pt x="8169728" y="16113"/>
                  <a:pt x="8213271" y="13993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6492C655-C327-944D-8639-E41936DF820E}"/>
              </a:ext>
            </a:extLst>
          </p:cNvPr>
          <p:cNvSpPr/>
          <p:nvPr/>
        </p:nvSpPr>
        <p:spPr bwMode="auto">
          <a:xfrm>
            <a:off x="1018362" y="6217786"/>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B11AB703-099B-AA4D-8BBB-A0F0D3391171}"/>
              </a:ext>
            </a:extLst>
          </p:cNvPr>
          <p:cNvSpPr/>
          <p:nvPr/>
        </p:nvSpPr>
        <p:spPr bwMode="auto">
          <a:xfrm>
            <a:off x="4211439" y="4680892"/>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AC1DEBFD-59E6-4740-BE7B-FE53DB8ACDEA}"/>
              </a:ext>
            </a:extLst>
          </p:cNvPr>
          <p:cNvSpPr/>
          <p:nvPr/>
        </p:nvSpPr>
        <p:spPr bwMode="auto">
          <a:xfrm>
            <a:off x="9251999" y="4990291"/>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ED26927E-E6EC-0340-9C3A-2684BE1A7E5F}"/>
              </a:ext>
            </a:extLst>
          </p:cNvPr>
          <p:cNvSpPr/>
          <p:nvPr/>
        </p:nvSpPr>
        <p:spPr bwMode="auto">
          <a:xfrm>
            <a:off x="9223642" y="2447464"/>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6818ED3-662B-5E4D-B5A1-4B188660E86A}"/>
              </a:ext>
            </a:extLst>
          </p:cNvPr>
          <p:cNvSpPr txBox="1"/>
          <p:nvPr/>
        </p:nvSpPr>
        <p:spPr>
          <a:xfrm>
            <a:off x="695168" y="666621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(t1)</a:t>
            </a:r>
          </a:p>
        </p:txBody>
      </p:sp>
      <p:sp>
        <p:nvSpPr>
          <p:cNvPr id="11" name="TextBox 10">
            <a:extLst>
              <a:ext uri="{FF2B5EF4-FFF2-40B4-BE49-F238E27FC236}">
                <a16:creationId xmlns:a16="http://schemas.microsoft.com/office/drawing/2014/main" id="{190208CC-A9A1-0644-B684-823B252F5AB9}"/>
              </a:ext>
            </a:extLst>
          </p:cNvPr>
          <p:cNvSpPr txBox="1"/>
          <p:nvPr/>
        </p:nvSpPr>
        <p:spPr>
          <a:xfrm>
            <a:off x="3979596" y="411487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(t2)</a:t>
            </a:r>
          </a:p>
        </p:txBody>
      </p:sp>
      <p:sp>
        <p:nvSpPr>
          <p:cNvPr id="12" name="TextBox 11">
            <a:extLst>
              <a:ext uri="{FF2B5EF4-FFF2-40B4-BE49-F238E27FC236}">
                <a16:creationId xmlns:a16="http://schemas.microsoft.com/office/drawing/2014/main" id="{278D1990-10E1-8546-8F8C-C35C0108F051}"/>
              </a:ext>
            </a:extLst>
          </p:cNvPr>
          <p:cNvSpPr txBox="1"/>
          <p:nvPr/>
        </p:nvSpPr>
        <p:spPr>
          <a:xfrm>
            <a:off x="9498502" y="5314969"/>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(t3)</a:t>
            </a:r>
          </a:p>
        </p:txBody>
      </p:sp>
      <p:sp>
        <p:nvSpPr>
          <p:cNvPr id="13" name="TextBox 12">
            <a:extLst>
              <a:ext uri="{FF2B5EF4-FFF2-40B4-BE49-F238E27FC236}">
                <a16:creationId xmlns:a16="http://schemas.microsoft.com/office/drawing/2014/main" id="{23634C5A-E2E5-324C-9624-23C85A12355F}"/>
              </a:ext>
            </a:extLst>
          </p:cNvPr>
          <p:cNvSpPr txBox="1"/>
          <p:nvPr/>
        </p:nvSpPr>
        <p:spPr>
          <a:xfrm>
            <a:off x="9826027" y="2127182"/>
            <a:ext cx="950901"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dirty="0">
                <a:latin typeface="Calibri" panose="020F0502020204030204" pitchFamily="34" charset="0"/>
                <a:cs typeface="Calibri" panose="020F0502020204030204" pitchFamily="34" charset="0"/>
              </a:rPr>
              <a:t>(t4)</a:t>
            </a:r>
          </a:p>
        </p:txBody>
      </p:sp>
      <p:cxnSp>
        <p:nvCxnSpPr>
          <p:cNvPr id="15" name="Straight Connector 14">
            <a:extLst>
              <a:ext uri="{FF2B5EF4-FFF2-40B4-BE49-F238E27FC236}">
                <a16:creationId xmlns:a16="http://schemas.microsoft.com/office/drawing/2014/main" id="{D220C77D-6C51-7E46-8EED-A27A6CBD34DB}"/>
              </a:ext>
            </a:extLst>
          </p:cNvPr>
          <p:cNvCxnSpPr/>
          <p:nvPr/>
        </p:nvCxnSpPr>
        <p:spPr bwMode="auto">
          <a:xfrm flipV="1">
            <a:off x="1170618" y="4824908"/>
            <a:ext cx="3193078" cy="1536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71AC907-4616-204E-85C7-9D5EFFCAE6E9}"/>
              </a:ext>
            </a:extLst>
          </p:cNvPr>
          <p:cNvCxnSpPr/>
          <p:nvPr/>
        </p:nvCxnSpPr>
        <p:spPr bwMode="auto">
          <a:xfrm>
            <a:off x="4363696" y="4824908"/>
            <a:ext cx="5012203" cy="3044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525C56C-D239-2747-99C3-7B2455BE01B1}"/>
              </a:ext>
            </a:extLst>
          </p:cNvPr>
          <p:cNvCxnSpPr/>
          <p:nvPr/>
        </p:nvCxnSpPr>
        <p:spPr bwMode="auto">
          <a:xfrm flipV="1">
            <a:off x="9375899" y="2591480"/>
            <a:ext cx="0" cy="254282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Box 19">
            <a:extLst>
              <a:ext uri="{FF2B5EF4-FFF2-40B4-BE49-F238E27FC236}">
                <a16:creationId xmlns:a16="http://schemas.microsoft.com/office/drawing/2014/main" id="{9EF9F968-2A1B-A941-BDB1-C2A139A4BF76}"/>
              </a:ext>
            </a:extLst>
          </p:cNvPr>
          <p:cNvSpPr txBox="1"/>
          <p:nvPr/>
        </p:nvSpPr>
        <p:spPr>
          <a:xfrm>
            <a:off x="6615035" y="4396983"/>
            <a:ext cx="687368" cy="523220"/>
          </a:xfrm>
          <a:prstGeom prst="rect">
            <a:avLst/>
          </a:prstGeom>
          <a:noFill/>
        </p:spPr>
        <p:txBody>
          <a:bodyPr wrap="none" rtlCol="0">
            <a:spAutoFit/>
          </a:bodyPr>
          <a:lstStyle/>
          <a:p>
            <a:r>
              <a:rPr lang="en-US" sz="2800" dirty="0" err="1">
                <a:latin typeface="Calibri" panose="020F0502020204030204" pitchFamily="34" charset="0"/>
                <a:cs typeface="Calibri" panose="020F0502020204030204" pitchFamily="34" charset="0"/>
              </a:rPr>
              <a:t>tr</a:t>
            </a:r>
            <a:r>
              <a:rPr lang="en-US" sz="2800" baseline="-25000" dirty="0" err="1">
                <a:latin typeface="Calibri" panose="020F0502020204030204" pitchFamily="34" charset="0"/>
                <a:cs typeface="Calibri" panose="020F0502020204030204" pitchFamily="34" charset="0"/>
              </a:rPr>
              <a:t>int</a:t>
            </a:r>
            <a:endParaRPr lang="en-US" sz="2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9C222742-3B69-704D-9461-C3E649505D8C}"/>
              </a:ext>
            </a:extLst>
          </p:cNvPr>
          <p:cNvSpPr txBox="1"/>
          <p:nvPr/>
        </p:nvSpPr>
        <p:spPr>
          <a:xfrm>
            <a:off x="5556573" y="5681530"/>
            <a:ext cx="2804294"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New sample for </a:t>
            </a:r>
            <a:r>
              <a:rPr lang="en-US" sz="2800" dirty="0" err="1">
                <a:latin typeface="Calibri" panose="020F0502020204030204" pitchFamily="34" charset="0"/>
                <a:cs typeface="Calibri" panose="020F0502020204030204" pitchFamily="34" charset="0"/>
              </a:rPr>
              <a:t>tr</a:t>
            </a:r>
            <a:endParaRPr lang="en-US" sz="2800"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47F1186A-DBAE-EC4F-BF3E-63A5545A9E72}"/>
              </a:ext>
            </a:extLst>
          </p:cNvPr>
          <p:cNvCxnSpPr/>
          <p:nvPr/>
        </p:nvCxnSpPr>
        <p:spPr bwMode="auto">
          <a:xfrm>
            <a:off x="7820515" y="4990291"/>
            <a:ext cx="0" cy="566952"/>
          </a:xfrm>
          <a:prstGeom prst="straightConnector1">
            <a:avLst/>
          </a:prstGeom>
          <a:solidFill>
            <a:schemeClr val="accent1"/>
          </a:solidFill>
          <a:ln w="9525" cap="flat" cmpd="sng" algn="ctr">
            <a:solidFill>
              <a:schemeClr val="tx1"/>
            </a:solidFill>
            <a:prstDash val="solid"/>
            <a:round/>
            <a:headEnd type="arrow" w="med" len="med"/>
            <a:tailEnd type="arrow" w="med" len="med"/>
          </a:ln>
          <a:effectLst/>
        </p:spPr>
      </p:cxnSp>
      <p:sp>
        <p:nvSpPr>
          <p:cNvPr id="25" name="TextBox 24">
            <a:extLst>
              <a:ext uri="{FF2B5EF4-FFF2-40B4-BE49-F238E27FC236}">
                <a16:creationId xmlns:a16="http://schemas.microsoft.com/office/drawing/2014/main" id="{208876E7-76EF-4940-A5E2-A14158CDF4D0}"/>
              </a:ext>
            </a:extLst>
          </p:cNvPr>
          <p:cNvSpPr txBox="1"/>
          <p:nvPr/>
        </p:nvSpPr>
        <p:spPr>
          <a:xfrm>
            <a:off x="7905506" y="5053359"/>
            <a:ext cx="921086"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error</a:t>
            </a:r>
          </a:p>
        </p:txBody>
      </p:sp>
      <p:sp>
        <p:nvSpPr>
          <p:cNvPr id="22" name="Oval 21">
            <a:extLst>
              <a:ext uri="{FF2B5EF4-FFF2-40B4-BE49-F238E27FC236}">
                <a16:creationId xmlns:a16="http://schemas.microsoft.com/office/drawing/2014/main" id="{0849F4BC-61CD-0A46-B87C-3EDE3C5B61C3}"/>
              </a:ext>
            </a:extLst>
          </p:cNvPr>
          <p:cNvSpPr/>
          <p:nvPr/>
        </p:nvSpPr>
        <p:spPr bwMode="auto">
          <a:xfrm>
            <a:off x="7668257" y="5425909"/>
            <a:ext cx="304515" cy="288032"/>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1361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0F3-E54A-AB4B-9D53-894FDF082385}"/>
              </a:ext>
            </a:extLst>
          </p:cNvPr>
          <p:cNvSpPr>
            <a:spLocks noGrp="1"/>
          </p:cNvSpPr>
          <p:nvPr>
            <p:ph type="title"/>
          </p:nvPr>
        </p:nvSpPr>
        <p:spPr/>
        <p:txBody>
          <a:bodyPr/>
          <a:lstStyle/>
          <a:p>
            <a:r>
              <a:rPr lang="en-US" dirty="0"/>
              <a:t>Representing the Real World</a:t>
            </a:r>
          </a:p>
        </p:txBody>
      </p:sp>
      <p:sp>
        <p:nvSpPr>
          <p:cNvPr id="3" name="Content Placeholder 2">
            <a:extLst>
              <a:ext uri="{FF2B5EF4-FFF2-40B4-BE49-F238E27FC236}">
                <a16:creationId xmlns:a16="http://schemas.microsoft.com/office/drawing/2014/main" id="{F584800C-88C3-9A46-BE9D-8B9ECF29FBAD}"/>
              </a:ext>
            </a:extLst>
          </p:cNvPr>
          <p:cNvSpPr>
            <a:spLocks noGrp="1"/>
          </p:cNvSpPr>
          <p:nvPr>
            <p:ph idx="1"/>
          </p:nvPr>
        </p:nvSpPr>
        <p:spPr/>
        <p:txBody>
          <a:bodyPr/>
          <a:lstStyle/>
          <a:p>
            <a:r>
              <a:rPr lang="en-US" dirty="0"/>
              <a:t>A model represents a reality, thus there exists a (hypothetical) </a:t>
            </a:r>
            <a:r>
              <a:rPr lang="en-US" b="1" dirty="0"/>
              <a:t>representation relationship</a:t>
            </a:r>
          </a:p>
          <a:p>
            <a:endParaRPr lang="en-US" b="1" dirty="0"/>
          </a:p>
          <a:p>
            <a:endParaRPr lang="en-US" b="1" dirty="0"/>
          </a:p>
          <a:p>
            <a:endParaRPr lang="en-US" b="1" dirty="0"/>
          </a:p>
          <a:p>
            <a:endParaRPr lang="en-US" b="1" dirty="0"/>
          </a:p>
          <a:p>
            <a:r>
              <a:rPr lang="en-US" b="1" dirty="0"/>
              <a:t>Evaluating the model to characterize the quality of representation</a:t>
            </a:r>
          </a:p>
        </p:txBody>
      </p:sp>
      <p:sp>
        <p:nvSpPr>
          <p:cNvPr id="4" name="Footer Placeholder 3">
            <a:extLst>
              <a:ext uri="{FF2B5EF4-FFF2-40B4-BE49-F238E27FC236}">
                <a16:creationId xmlns:a16="http://schemas.microsoft.com/office/drawing/2014/main" id="{C6D1D6A1-2651-2147-8347-5703D9AFDA80}"/>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Text Box 5">
            <a:extLst>
              <a:ext uri="{FF2B5EF4-FFF2-40B4-BE49-F238E27FC236}">
                <a16:creationId xmlns:a16="http://schemas.microsoft.com/office/drawing/2014/main" id="{F55F868D-8E47-CE45-98E5-712FA80C4BE5}"/>
              </a:ext>
            </a:extLst>
          </p:cNvPr>
          <p:cNvSpPr txBox="1">
            <a:spLocks noChangeArrowheads="1"/>
          </p:cNvSpPr>
          <p:nvPr/>
        </p:nvSpPr>
        <p:spPr bwMode="auto">
          <a:xfrm>
            <a:off x="1733938" y="3919106"/>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a:extLst>
              <a:ext uri="{FF2B5EF4-FFF2-40B4-BE49-F238E27FC236}">
                <a16:creationId xmlns:a16="http://schemas.microsoft.com/office/drawing/2014/main" id="{768A68DF-1C50-6841-BA5F-A1EA01A81A9E}"/>
              </a:ext>
            </a:extLst>
          </p:cNvPr>
          <p:cNvPicPr>
            <a:picLocks noChangeAspect="1" noChangeArrowheads="1"/>
          </p:cNvPicPr>
          <p:nvPr/>
        </p:nvPicPr>
        <p:blipFill>
          <a:blip r:embed="rId3" cstate="print"/>
          <a:srcRect/>
          <a:stretch>
            <a:fillRect/>
          </a:stretch>
        </p:blipFill>
        <p:spPr bwMode="auto">
          <a:xfrm flipH="1">
            <a:off x="6910802" y="3503227"/>
            <a:ext cx="2245923" cy="2246294"/>
          </a:xfrm>
          <a:prstGeom prst="rect">
            <a:avLst/>
          </a:prstGeom>
          <a:noFill/>
          <a:ln w="9525">
            <a:noFill/>
            <a:miter lim="800000"/>
            <a:headEnd/>
            <a:tailEnd/>
          </a:ln>
        </p:spPr>
      </p:pic>
      <p:sp>
        <p:nvSpPr>
          <p:cNvPr id="7" name="AutoShape 9">
            <a:extLst>
              <a:ext uri="{FF2B5EF4-FFF2-40B4-BE49-F238E27FC236}">
                <a16:creationId xmlns:a16="http://schemas.microsoft.com/office/drawing/2014/main" id="{A1CA4AF4-ADEC-4443-B386-F732F0E21ED9}"/>
              </a:ext>
            </a:extLst>
          </p:cNvPr>
          <p:cNvSpPr>
            <a:spLocks noChangeArrowheads="1"/>
          </p:cNvSpPr>
          <p:nvPr/>
        </p:nvSpPr>
        <p:spPr bwMode="auto">
          <a:xfrm>
            <a:off x="5320488" y="4086002"/>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8" name="Rectangle 10">
            <a:extLst>
              <a:ext uri="{FF2B5EF4-FFF2-40B4-BE49-F238E27FC236}">
                <a16:creationId xmlns:a16="http://schemas.microsoft.com/office/drawing/2014/main" id="{81346BBC-AD63-0749-B526-8C1A12C53C38}"/>
              </a:ext>
            </a:extLst>
          </p:cNvPr>
          <p:cNvSpPr>
            <a:spLocks noChangeArrowheads="1"/>
          </p:cNvSpPr>
          <p:nvPr/>
        </p:nvSpPr>
        <p:spPr bwMode="auto">
          <a:xfrm>
            <a:off x="4906516" y="3169634"/>
            <a:ext cx="267302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Representation</a:t>
            </a:r>
          </a:p>
        </p:txBody>
      </p:sp>
    </p:spTree>
    <p:extLst>
      <p:ext uri="{BB962C8B-B14F-4D97-AF65-F5344CB8AC3E}">
        <p14:creationId xmlns:p14="http://schemas.microsoft.com/office/powerpoint/2010/main" val="135376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 </a:t>
            </a:r>
            <a:r>
              <a:rPr lang="en-US" sz="4800" dirty="0"/>
              <a:t>Managing data and information</a:t>
            </a:r>
            <a:br>
              <a:rPr lang="en-US" sz="5400" dirty="0"/>
            </a:b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3.1 Data Management</a:t>
            </a:r>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328706" name="Rectangle 2"/>
          <p:cNvSpPr>
            <a:spLocks noGrp="1" noChangeArrowheads="1"/>
          </p:cNvSpPr>
          <p:nvPr>
            <p:ph type="title"/>
          </p:nvPr>
        </p:nvSpPr>
        <p:spPr/>
        <p:txBody>
          <a:bodyPr/>
          <a:lstStyle/>
          <a:p>
            <a:r>
              <a:rPr lang="en-US" dirty="0"/>
              <a:t>Data Management</a:t>
            </a:r>
          </a:p>
        </p:txBody>
      </p:sp>
      <p:sp>
        <p:nvSpPr>
          <p:cNvPr id="328707" name="Rectangle 3"/>
          <p:cNvSpPr>
            <a:spLocks noGrp="1" noChangeArrowheads="1"/>
          </p:cNvSpPr>
          <p:nvPr>
            <p:ph type="body" idx="1"/>
          </p:nvPr>
        </p:nvSpPr>
        <p:spPr/>
        <p:txBody>
          <a:bodyPr/>
          <a:lstStyle/>
          <a:p>
            <a:r>
              <a:rPr lang="en-US" sz="3600" b="1" dirty="0"/>
              <a:t>Efficient</a:t>
            </a:r>
            <a:r>
              <a:rPr lang="en-US" sz="3600" dirty="0"/>
              <a:t> management of large amounts of data</a:t>
            </a:r>
          </a:p>
          <a:p>
            <a:pPr lvl="1"/>
            <a:r>
              <a:rPr lang="en-US" sz="2800" dirty="0"/>
              <a:t>efficient storage and indexing</a:t>
            </a:r>
          </a:p>
          <a:p>
            <a:pPr lvl="1"/>
            <a:r>
              <a:rPr lang="en-US" sz="2800" dirty="0"/>
              <a:t>efficient search and aggregation</a:t>
            </a:r>
          </a:p>
          <a:p>
            <a:r>
              <a:rPr lang="en-US" sz="3600" dirty="0"/>
              <a:t>Ensuring </a:t>
            </a:r>
            <a:r>
              <a:rPr lang="en-US" sz="3600" b="1" dirty="0"/>
              <a:t>persistence</a:t>
            </a:r>
            <a:r>
              <a:rPr lang="en-US" sz="3600" dirty="0"/>
              <a:t> and </a:t>
            </a:r>
            <a:r>
              <a:rPr lang="en-US" sz="3600" b="1" dirty="0"/>
              <a:t>consistency</a:t>
            </a:r>
            <a:r>
              <a:rPr lang="en-US" sz="3600" dirty="0"/>
              <a:t> of data under updates and failures</a:t>
            </a:r>
          </a:p>
          <a:p>
            <a:pPr lvl="1"/>
            <a:r>
              <a:rPr lang="en-US" sz="2800" dirty="0"/>
              <a:t>Persistence = data stored independent of lifetime of programs</a:t>
            </a:r>
          </a:p>
          <a:p>
            <a:pPr lvl="1"/>
            <a:r>
              <a:rPr lang="en-US" sz="2800" dirty="0"/>
              <a:t>Consistency = data correct independent of type of failures</a:t>
            </a:r>
          </a:p>
          <a:p>
            <a:pPr marL="0" lvl="1" indent="0">
              <a:buNone/>
            </a:pPr>
            <a:endParaRPr lang="en-US" sz="3600" dirty="0">
              <a:ea typeface="+mn-ea"/>
            </a:endParaRPr>
          </a:p>
        </p:txBody>
      </p:sp>
    </p:spTree>
    <p:extLst>
      <p:ext uri="{BB962C8B-B14F-4D97-AF65-F5344CB8AC3E}">
        <p14:creationId xmlns:p14="http://schemas.microsoft.com/office/powerpoint/2010/main" val="317820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9509-6893-FD43-873E-795039390EB8}"/>
              </a:ext>
            </a:extLst>
          </p:cNvPr>
          <p:cNvSpPr>
            <a:spLocks noGrp="1"/>
          </p:cNvSpPr>
          <p:nvPr>
            <p:ph type="title"/>
          </p:nvPr>
        </p:nvSpPr>
        <p:spPr/>
        <p:txBody>
          <a:bodyPr/>
          <a:lstStyle/>
          <a:p>
            <a:r>
              <a:rPr lang="en-US" dirty="0"/>
              <a:t>Examples of DBMS</a:t>
            </a:r>
          </a:p>
        </p:txBody>
      </p:sp>
      <p:sp>
        <p:nvSpPr>
          <p:cNvPr id="3" name="Content Placeholder 2">
            <a:extLst>
              <a:ext uri="{FF2B5EF4-FFF2-40B4-BE49-F238E27FC236}">
                <a16:creationId xmlns:a16="http://schemas.microsoft.com/office/drawing/2014/main" id="{FBCD74FD-6BDA-BF4C-AF37-B5FDD9CD6B36}"/>
              </a:ext>
            </a:extLst>
          </p:cNvPr>
          <p:cNvSpPr>
            <a:spLocks noGrp="1"/>
          </p:cNvSpPr>
          <p:nvPr>
            <p:ph idx="1"/>
          </p:nvPr>
        </p:nvSpPr>
        <p:spPr/>
        <p:txBody>
          <a:bodyPr/>
          <a:lstStyle/>
          <a:p>
            <a:r>
              <a:rPr lang="en-US" dirty="0"/>
              <a:t>Programming environment</a:t>
            </a:r>
          </a:p>
          <a:p>
            <a:pPr marL="571500" indent="-571500">
              <a:buFont typeface="Arial" panose="020B0604020202020204" pitchFamily="34" charset="0"/>
              <a:buChar char="•"/>
            </a:pPr>
            <a:r>
              <a:rPr lang="en-US" dirty="0"/>
              <a:t>e.g. Python</a:t>
            </a:r>
          </a:p>
          <a:p>
            <a:r>
              <a:rPr lang="en-US" dirty="0"/>
              <a:t>Relational data management</a:t>
            </a:r>
          </a:p>
          <a:p>
            <a:pPr marL="571500" indent="-571500">
              <a:buFont typeface="Arial" panose="020B0604020202020204" pitchFamily="34" charset="0"/>
              <a:buChar char="•"/>
            </a:pPr>
            <a:r>
              <a:rPr lang="en-US" dirty="0"/>
              <a:t>e.g. SQL, Pandas</a:t>
            </a:r>
          </a:p>
          <a:p>
            <a:r>
              <a:rPr lang="en-US" dirty="0"/>
              <a:t>Distributed data processing</a:t>
            </a:r>
          </a:p>
          <a:p>
            <a:pPr marL="571500" indent="-571500">
              <a:buFont typeface="Arial" panose="020B0604020202020204" pitchFamily="34" charset="0"/>
              <a:buChar char="•"/>
            </a:pPr>
            <a:r>
              <a:rPr lang="en-US" dirty="0"/>
              <a:t>e.g. Map-Reduce, Spark</a:t>
            </a:r>
          </a:p>
          <a:p>
            <a:r>
              <a:rPr lang="en-US" dirty="0"/>
              <a:t>Text processing</a:t>
            </a:r>
          </a:p>
          <a:p>
            <a:pPr marL="571500" indent="-571500">
              <a:buFont typeface="Arial" panose="020B0604020202020204" pitchFamily="34" charset="0"/>
              <a:buChar char="•"/>
            </a:pPr>
            <a:r>
              <a:rPr lang="en-US" dirty="0"/>
              <a:t>e.g. Elasticsearch, Lucene</a:t>
            </a:r>
          </a:p>
          <a:p>
            <a:endParaRPr lang="en-US" dirty="0"/>
          </a:p>
        </p:txBody>
      </p:sp>
      <p:sp>
        <p:nvSpPr>
          <p:cNvPr id="4" name="Footer Placeholder 3">
            <a:extLst>
              <a:ext uri="{FF2B5EF4-FFF2-40B4-BE49-F238E27FC236}">
                <a16:creationId xmlns:a16="http://schemas.microsoft.com/office/drawing/2014/main" id="{06A02244-1D57-474D-B492-A2AAF7993392}"/>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33307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0CC0-AD02-DC43-88AE-296DA3865C3A}"/>
              </a:ext>
            </a:extLst>
          </p:cNvPr>
          <p:cNvSpPr>
            <a:spLocks noGrp="1"/>
          </p:cNvSpPr>
          <p:nvPr>
            <p:ph type="title"/>
          </p:nvPr>
        </p:nvSpPr>
        <p:spPr/>
        <p:txBody>
          <a:bodyPr/>
          <a:lstStyle/>
          <a:p>
            <a:r>
              <a:rPr lang="en-US" dirty="0"/>
              <a:t>Example: </a:t>
            </a:r>
            <a:r>
              <a:rPr lang="en-US" dirty="0" err="1"/>
              <a:t>DataFrames</a:t>
            </a:r>
            <a:endParaRPr lang="en-US" dirty="0"/>
          </a:p>
        </p:txBody>
      </p:sp>
      <p:sp>
        <p:nvSpPr>
          <p:cNvPr id="4" name="Footer Placeholder 3">
            <a:extLst>
              <a:ext uri="{FF2B5EF4-FFF2-40B4-BE49-F238E27FC236}">
                <a16:creationId xmlns:a16="http://schemas.microsoft.com/office/drawing/2014/main" id="{7B306C00-D4D3-8B4C-94E7-01414FE7995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a:extLst>
              <a:ext uri="{FF2B5EF4-FFF2-40B4-BE49-F238E27FC236}">
                <a16:creationId xmlns:a16="http://schemas.microsoft.com/office/drawing/2014/main" id="{631996DD-C205-4C4D-A809-19DD946B7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39" y="2160612"/>
            <a:ext cx="4320480" cy="4067820"/>
          </a:xfrm>
          <a:prstGeom prst="rect">
            <a:avLst/>
          </a:prstGeom>
        </p:spPr>
      </p:pic>
      <p:pic>
        <p:nvPicPr>
          <p:cNvPr id="7" name="Picture 6">
            <a:extLst>
              <a:ext uri="{FF2B5EF4-FFF2-40B4-BE49-F238E27FC236}">
                <a16:creationId xmlns:a16="http://schemas.microsoft.com/office/drawing/2014/main" id="{258E478E-79FE-E748-97A7-C0590E7C2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671" y="1944588"/>
            <a:ext cx="4143498" cy="4520180"/>
          </a:xfrm>
          <a:prstGeom prst="rect">
            <a:avLst/>
          </a:prstGeom>
        </p:spPr>
      </p:pic>
    </p:spTree>
    <p:extLst>
      <p:ext uri="{BB962C8B-B14F-4D97-AF65-F5344CB8AC3E}">
        <p14:creationId xmlns:p14="http://schemas.microsoft.com/office/powerpoint/2010/main" val="3841898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3.2 Information Management</a:t>
            </a:r>
            <a:endParaRPr lang="en-US" dirty="0"/>
          </a:p>
        </p:txBody>
      </p:sp>
      <p:sp>
        <p:nvSpPr>
          <p:cNvPr id="3" name="Content Placeholder 2"/>
          <p:cNvSpPr>
            <a:spLocks noGrp="1"/>
          </p:cNvSpPr>
          <p:nvPr>
            <p:ph idx="1"/>
          </p:nvPr>
        </p:nvSpPr>
        <p:spPr/>
        <p:txBody>
          <a:bodyPr/>
          <a:lstStyle/>
          <a:p>
            <a:r>
              <a:rPr lang="en-US" sz="2800" dirty="0"/>
              <a:t>Depending on the “degree of abstraction” data is frequently classified</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graphicFrame>
        <p:nvGraphicFramePr>
          <p:cNvPr id="5" name="Diagram 4"/>
          <p:cNvGraphicFramePr/>
          <p:nvPr>
            <p:extLst>
              <p:ext uri="{D42A27DB-BD31-4B8C-83A1-F6EECF244321}">
                <p14:modId xmlns:p14="http://schemas.microsoft.com/office/powerpoint/2010/main" val="3291829794"/>
              </p:ext>
            </p:extLst>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3168724"/>
            <a:ext cx="3707384" cy="3539430"/>
          </a:xfrm>
          <a:prstGeom prst="rect">
            <a:avLst/>
          </a:prstGeom>
          <a:noFill/>
        </p:spPr>
        <p:txBody>
          <a:bodyPr wrap="square" rtlCol="0">
            <a:spAutoFit/>
          </a:bodyPr>
          <a:lstStyle/>
          <a:p>
            <a:pPr algn="l"/>
            <a:r>
              <a:rPr lang="en-US" sz="2800" dirty="0">
                <a:solidFill>
                  <a:schemeClr val="tx1"/>
                </a:solidFill>
                <a:latin typeface="Calibri"/>
                <a:cs typeface="Calibri"/>
              </a:rPr>
              <a:t>Knowledge Graphs</a:t>
            </a:r>
          </a:p>
          <a:p>
            <a:pPr algn="l"/>
            <a:r>
              <a:rPr lang="en-US" sz="2800" dirty="0">
                <a:solidFill>
                  <a:schemeClr val="tx1"/>
                </a:solidFill>
                <a:latin typeface="Calibri"/>
                <a:cs typeface="Calibri"/>
              </a:rPr>
              <a:t>Rules</a:t>
            </a:r>
          </a:p>
          <a:p>
            <a:pPr algn="l"/>
            <a:endParaRPr lang="en-US" sz="2800" dirty="0">
              <a:solidFill>
                <a:schemeClr val="tx1"/>
              </a:solidFill>
              <a:latin typeface="Calibri"/>
              <a:cs typeface="Calibri"/>
            </a:endParaRPr>
          </a:p>
          <a:p>
            <a:pPr algn="l"/>
            <a:r>
              <a:rPr lang="en-US" sz="2800" dirty="0">
                <a:solidFill>
                  <a:schemeClr val="tx1"/>
                </a:solidFill>
                <a:latin typeface="Calibri"/>
                <a:cs typeface="Calibri"/>
              </a:rPr>
              <a:t>Relational data</a:t>
            </a:r>
          </a:p>
          <a:p>
            <a:pPr algn="l"/>
            <a:r>
              <a:rPr lang="en-US" sz="2800" dirty="0">
                <a:solidFill>
                  <a:schemeClr val="tx1"/>
                </a:solidFill>
                <a:latin typeface="Calibri"/>
                <a:cs typeface="Calibri"/>
              </a:rPr>
              <a:t>XML and RDF data</a:t>
            </a:r>
          </a:p>
          <a:p>
            <a:pPr algn="l"/>
            <a:endParaRPr lang="en-US" sz="2800" dirty="0">
              <a:solidFill>
                <a:schemeClr val="tx1"/>
              </a:solidFill>
              <a:latin typeface="Calibri"/>
              <a:cs typeface="Calibri"/>
            </a:endParaRPr>
          </a:p>
          <a:p>
            <a:pPr algn="l"/>
            <a:r>
              <a:rPr lang="en-US" sz="2800" dirty="0">
                <a:solidFill>
                  <a:schemeClr val="tx1"/>
                </a:solidFill>
                <a:latin typeface="Calibri"/>
                <a:cs typeface="Calibri"/>
              </a:rPr>
              <a:t>Measurement data</a:t>
            </a:r>
          </a:p>
          <a:p>
            <a:pPr algn="l"/>
            <a:r>
              <a:rPr lang="en-US" sz="2800" dirty="0">
                <a:solidFill>
                  <a:schemeClr val="tx1"/>
                </a:solidFill>
                <a:latin typeface="Calibri"/>
                <a:cs typeface="Calibri"/>
              </a:rPr>
              <a:t>Text, Images and Video</a:t>
            </a:r>
          </a:p>
        </p:txBody>
      </p:sp>
    </p:spTree>
    <p:extLst>
      <p:ext uri="{BB962C8B-B14F-4D97-AF65-F5344CB8AC3E}">
        <p14:creationId xmlns:p14="http://schemas.microsoft.com/office/powerpoint/2010/main" val="92683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9" y="1549485"/>
            <a:ext cx="7806844" cy="5809192"/>
          </a:xfrm>
        </p:spPr>
        <p:txBody>
          <a:bodyPr/>
          <a:lstStyle/>
          <a:p>
            <a:r>
              <a:rPr lang="en-US" sz="3600" dirty="0"/>
              <a:t>Creating “higher level abstractions” from  “lower level data”</a:t>
            </a:r>
          </a:p>
          <a:p>
            <a:pPr marL="571500" indent="-571500">
              <a:buFont typeface="Arial" charset="0"/>
              <a:buChar char="•"/>
            </a:pPr>
            <a:r>
              <a:rPr lang="en-US" sz="3200" dirty="0"/>
              <a:t>Using Statistical, Machine Learning</a:t>
            </a:r>
            <a:br>
              <a:rPr lang="en-US" sz="3200" dirty="0"/>
            </a:br>
            <a:r>
              <a:rPr lang="en-US" sz="3200" dirty="0"/>
              <a:t>methods, rule-based approaches, …</a:t>
            </a:r>
          </a:p>
          <a:p>
            <a:pPr marL="571500" indent="-571500">
              <a:buFont typeface="Arial" charset="0"/>
              <a:buChar char="•"/>
            </a:pPr>
            <a:r>
              <a:rPr lang="en-US" sz="3200" dirty="0"/>
              <a:t>Typically on large datasets</a:t>
            </a:r>
          </a:p>
          <a:p>
            <a:pPr marL="571500" indent="-571500">
              <a:buFont typeface="Arial" charset="0"/>
              <a:buChar char="•"/>
            </a:pPr>
            <a:r>
              <a:rPr lang="en-US" sz="3200" dirty="0"/>
              <a:t>Also called: data mining, </a:t>
            </a:r>
            <a:br>
              <a:rPr lang="en-US" sz="3200" dirty="0"/>
            </a:br>
            <a:r>
              <a:rPr lang="en-US" sz="3200" dirty="0"/>
              <a:t>data science, data analytics etc.</a:t>
            </a:r>
          </a:p>
          <a:p>
            <a:r>
              <a:rPr lang="en-US" sz="3200" dirty="0"/>
              <a:t>Create new models that represent the real world in a different way</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r>
              <a:rPr lang="fr-FR" dirty="0"/>
              <a:t> – are </a:t>
            </a:r>
            <a:r>
              <a:rPr lang="fr-FR" dirty="0" err="1"/>
              <a:t>everywhere</a:t>
            </a:r>
            <a:endParaRPr lang="fr-FR" dirty="0"/>
          </a:p>
        </p:txBody>
      </p:sp>
      <p:sp>
        <p:nvSpPr>
          <p:cNvPr id="3" name="Content Placeholder 2"/>
          <p:cNvSpPr>
            <a:spLocks noGrp="1"/>
          </p:cNvSpPr>
          <p:nvPr>
            <p:ph idx="1"/>
          </p:nvPr>
        </p:nvSpPr>
        <p:spPr>
          <a:xfrm>
            <a:off x="395015" y="1408289"/>
            <a:ext cx="10790331" cy="5809192"/>
          </a:xfrm>
        </p:spPr>
        <p:txBody>
          <a:bodyPr/>
          <a:lstStyle/>
          <a:p>
            <a:r>
              <a:rPr lang="fr-FR" sz="3600" dirty="0"/>
              <a:t>A </a:t>
            </a:r>
            <a:r>
              <a:rPr lang="fr-FR" sz="3600" dirty="0" err="1"/>
              <a:t>day</a:t>
            </a:r>
            <a:r>
              <a:rPr lang="fr-FR" sz="3600" dirty="0"/>
              <a:t> in a </a:t>
            </a:r>
            <a:r>
              <a:rPr lang="fr-FR" sz="3600" dirty="0" err="1"/>
              <a:t>student’s</a:t>
            </a:r>
            <a:r>
              <a:rPr lang="fr-FR" sz="3600" dirty="0"/>
              <a:t> life</a:t>
            </a:r>
          </a:p>
          <a:p>
            <a:pPr lvl="1"/>
            <a:r>
              <a:rPr lang="fr-FR" sz="3200" dirty="0"/>
              <a:t>IS </a:t>
            </a:r>
            <a:r>
              <a:rPr lang="fr-FR" sz="3200" dirty="0" err="1"/>
              <a:t>academia</a:t>
            </a:r>
            <a:r>
              <a:rPr lang="fr-FR" sz="3200" dirty="0"/>
              <a:t>: course registration, grades, …</a:t>
            </a:r>
          </a:p>
          <a:p>
            <a:pPr lvl="1"/>
            <a:r>
              <a:rPr lang="fr-FR" sz="3200" dirty="0"/>
              <a:t>Moodle: course information, slides, …</a:t>
            </a:r>
          </a:p>
          <a:p>
            <a:pPr lvl="1"/>
            <a:r>
              <a:rPr lang="fr-FR" sz="3200" dirty="0"/>
              <a:t>Bank </a:t>
            </a:r>
            <a:r>
              <a:rPr lang="fr-FR" sz="3200" dirty="0" err="1"/>
              <a:t>account</a:t>
            </a:r>
            <a:r>
              <a:rPr lang="fr-FR" sz="3200" dirty="0"/>
              <a:t>: </a:t>
            </a:r>
            <a:r>
              <a:rPr lang="fr-FR" sz="3200" dirty="0" err="1"/>
              <a:t>payments</a:t>
            </a:r>
            <a:r>
              <a:rPr lang="fr-FR" sz="3200" dirty="0"/>
              <a:t>, </a:t>
            </a:r>
            <a:r>
              <a:rPr lang="fr-FR" sz="3200" dirty="0" err="1"/>
              <a:t>savings</a:t>
            </a:r>
            <a:r>
              <a:rPr lang="fr-FR" sz="3200" dirty="0"/>
              <a:t>, ….</a:t>
            </a:r>
          </a:p>
          <a:p>
            <a:pPr lvl="1"/>
            <a:r>
              <a:rPr lang="fr-FR" sz="3200" dirty="0"/>
              <a:t>Library system: </a:t>
            </a:r>
            <a:r>
              <a:rPr lang="fr-FR" sz="3200" dirty="0" err="1"/>
              <a:t>literature</a:t>
            </a:r>
            <a:endParaRPr lang="fr-FR" sz="3200" dirty="0"/>
          </a:p>
          <a:p>
            <a:pPr lvl="1"/>
            <a:r>
              <a:rPr lang="fr-FR" sz="3200" dirty="0" err="1"/>
              <a:t>Search</a:t>
            </a:r>
            <a:r>
              <a:rPr lang="fr-FR" sz="3200" dirty="0"/>
              <a:t> </a:t>
            </a:r>
            <a:r>
              <a:rPr lang="fr-FR" sz="3200" dirty="0" err="1"/>
              <a:t>engine</a:t>
            </a:r>
            <a:r>
              <a:rPr lang="fr-FR" sz="3200" dirty="0"/>
              <a:t>: </a:t>
            </a:r>
            <a:r>
              <a:rPr lang="fr-FR" sz="3200" dirty="0" err="1"/>
              <a:t>where</a:t>
            </a:r>
            <a:r>
              <a:rPr lang="fr-FR" sz="3200" dirty="0"/>
              <a:t> to </a:t>
            </a:r>
            <a:r>
              <a:rPr lang="fr-FR" sz="3200" dirty="0" err="1"/>
              <a:t>find</a:t>
            </a:r>
            <a:r>
              <a:rPr lang="fr-FR" sz="3200" dirty="0"/>
              <a:t> </a:t>
            </a:r>
            <a:r>
              <a:rPr lang="fr-FR" sz="3200" dirty="0" err="1"/>
              <a:t>food</a:t>
            </a:r>
            <a:r>
              <a:rPr lang="fr-FR" sz="3200" dirty="0"/>
              <a:t>, …</a:t>
            </a:r>
          </a:p>
          <a:p>
            <a:pPr lvl="1"/>
            <a:r>
              <a:rPr lang="fr-FR" sz="3200" dirty="0"/>
              <a:t>Facebook, </a:t>
            </a:r>
            <a:r>
              <a:rPr lang="fr-FR" sz="3200" dirty="0" err="1"/>
              <a:t>TikTok</a:t>
            </a:r>
            <a:r>
              <a:rPr lang="fr-FR" sz="3200" dirty="0"/>
              <a:t>: </a:t>
            </a:r>
            <a:r>
              <a:rPr lang="fr-FR" sz="3200" dirty="0" err="1"/>
              <a:t>connecting</a:t>
            </a:r>
            <a:r>
              <a:rPr lang="fr-FR" sz="3200" dirty="0"/>
              <a:t> to </a:t>
            </a:r>
            <a:r>
              <a:rPr lang="fr-FR" sz="3200" dirty="0" err="1"/>
              <a:t>friends</a:t>
            </a:r>
            <a:r>
              <a:rPr lang="fr-FR" sz="3200" dirty="0"/>
              <a:t>, news, …</a:t>
            </a:r>
          </a:p>
          <a:p>
            <a:pPr lvl="1"/>
            <a:r>
              <a:rPr lang="fr-FR" sz="3200" dirty="0"/>
              <a:t>Google </a:t>
            </a:r>
            <a:r>
              <a:rPr lang="fr-FR" sz="3200" dirty="0" err="1"/>
              <a:t>maps</a:t>
            </a:r>
            <a:r>
              <a:rPr lang="fr-FR" sz="3200" dirty="0"/>
              <a:t>: </a:t>
            </a:r>
            <a:r>
              <a:rPr lang="fr-FR" sz="3200" dirty="0" err="1"/>
              <a:t>finding</a:t>
            </a:r>
            <a:r>
              <a:rPr lang="fr-FR" sz="3200" dirty="0"/>
              <a:t> </a:t>
            </a:r>
            <a:r>
              <a:rPr lang="fr-FR" sz="3200" dirty="0" err="1"/>
              <a:t>your</a:t>
            </a:r>
            <a:r>
              <a:rPr lang="fr-FR" sz="3200" dirty="0"/>
              <a:t> </a:t>
            </a:r>
            <a:r>
              <a:rPr lang="fr-FR" sz="3200" dirty="0" err="1"/>
              <a:t>way</a:t>
            </a:r>
            <a:endParaRPr lang="fr-FR" sz="3200" dirty="0"/>
          </a:p>
          <a:p>
            <a:pPr lvl="1"/>
            <a:r>
              <a:rPr lang="fr-FR" sz="3200" dirty="0"/>
              <a:t>Campus </a:t>
            </a:r>
            <a:r>
              <a:rPr lang="fr-FR" sz="3200" dirty="0" err="1"/>
              <a:t>map</a:t>
            </a:r>
            <a:r>
              <a:rPr lang="fr-FR" sz="3200" dirty="0"/>
              <a:t>: </a:t>
            </a:r>
            <a:r>
              <a:rPr lang="fr-FR" sz="3200" dirty="0" err="1"/>
              <a:t>finding</a:t>
            </a:r>
            <a:r>
              <a:rPr lang="fr-FR" sz="3200" dirty="0"/>
              <a:t> lecture hall</a:t>
            </a:r>
          </a:p>
          <a:p>
            <a:pPr lvl="1"/>
            <a:r>
              <a:rPr lang="fr-FR" sz="3200" dirty="0"/>
              <a:t>Email: </a:t>
            </a:r>
            <a:r>
              <a:rPr lang="fr-FR" sz="3200" dirty="0" err="1"/>
              <a:t>exchanging</a:t>
            </a:r>
            <a:r>
              <a:rPr lang="fr-FR" sz="3200" dirty="0"/>
              <a:t> messages</a:t>
            </a:r>
          </a:p>
          <a:p>
            <a:endParaRPr lang="fr-FR" sz="3600" dirty="0"/>
          </a:p>
          <a:p>
            <a:endParaRPr lang="fr-FR" sz="36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427825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Models generate New Data</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730410" y="1535172"/>
            <a:ext cx="1130438" cy="523220"/>
          </a:xfrm>
          <a:prstGeom prst="rect">
            <a:avLst/>
          </a:prstGeom>
          <a:noFill/>
        </p:spPr>
        <p:txBody>
          <a:bodyPr wrap="none" rtlCol="0">
            <a:spAutoFit/>
          </a:bodyPr>
          <a:lstStyle/>
          <a:p>
            <a:r>
              <a:rPr lang="en-US" sz="2800" dirty="0">
                <a:latin typeface="Calibri" charset="0"/>
                <a:ea typeface="Calibri" charset="0"/>
                <a:cs typeface="Calibri" charset="0"/>
              </a:rPr>
              <a:t>Model</a:t>
            </a:r>
          </a:p>
        </p:txBody>
      </p:sp>
      <p:sp>
        <p:nvSpPr>
          <p:cNvPr id="9" name="TextBox 8"/>
          <p:cNvSpPr txBox="1"/>
          <p:nvPr/>
        </p:nvSpPr>
        <p:spPr>
          <a:xfrm>
            <a:off x="8912039" y="1535172"/>
            <a:ext cx="861454" cy="523220"/>
          </a:xfrm>
          <a:prstGeom prst="rect">
            <a:avLst/>
          </a:prstGeom>
          <a:noFill/>
        </p:spPr>
        <p:txBody>
          <a:bodyPr wrap="none" rtlCol="0">
            <a:spAutoFit/>
          </a:bodyPr>
          <a:lstStyle/>
          <a:p>
            <a:r>
              <a:rPr lang="en-US" sz="2800" dirty="0">
                <a:latin typeface="Calibri" charset="0"/>
                <a:ea typeface="Calibri" charset="0"/>
                <a:cs typeface="Calibri" charset="0"/>
              </a:rPr>
              <a:t>Data</a:t>
            </a:r>
          </a:p>
        </p:txBody>
      </p:sp>
      <p:graphicFrame>
        <p:nvGraphicFramePr>
          <p:cNvPr id="10" name="Table 9"/>
          <p:cNvGraphicFramePr>
            <a:graphicFrameLocks noGrp="1"/>
          </p:cNvGraphicFramePr>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latin typeface="Calibri" panose="020F0502020204030204" pitchFamily="34" charset="0"/>
                <a:cs typeface="Calibri" panose="020F0502020204030204" pitchFamily="34" charset="0"/>
              </a:rPr>
              <a:t>Obtain data from </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a:stCxn id="5" idx="2"/>
          </p:cNvCxnSpPr>
          <p:nvPr/>
        </p:nvCxnSpPr>
        <p:spPr bwMode="auto">
          <a:xfrm>
            <a:off x="2015355" y="3254554"/>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2015354" y="3526532"/>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2015354" y="5464313"/>
            <a:ext cx="2623090" cy="338554"/>
          </a:xfrm>
          <a:prstGeom prst="rect">
            <a:avLst/>
          </a:prstGeom>
          <a:noFill/>
        </p:spPr>
        <p:txBody>
          <a:bodyPr wrap="none" rtlCol="0">
            <a:spAutoFit/>
          </a:bodyPr>
          <a:lstStyle/>
          <a:p>
            <a:r>
              <a:rPr lang="en-US" sz="1600" b="1" dirty="0">
                <a:latin typeface="Calibri" panose="020F0502020204030204" pitchFamily="34" charset="0"/>
                <a:cs typeface="Calibri" panose="020F0502020204030204" pitchFamily="34" charset="0"/>
              </a:rPr>
              <a:t>Derive new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326890" y="694636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547372" y="6261688"/>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cxnSp>
        <p:nvCxnSpPr>
          <p:cNvPr id="31" name="Straight Arrow Connector 30">
            <a:extLst>
              <a:ext uri="{FF2B5EF4-FFF2-40B4-BE49-F238E27FC236}">
                <a16:creationId xmlns:a16="http://schemas.microsoft.com/office/drawing/2014/main" id="{FD476A59-C0D2-0E47-8FA7-42C89443CCC7}"/>
              </a:ext>
            </a:extLst>
          </p:cNvPr>
          <p:cNvCxnSpPr>
            <a:cxnSpLocks/>
          </p:cNvCxnSpPr>
          <p:nvPr/>
        </p:nvCxnSpPr>
        <p:spPr bwMode="auto">
          <a:xfrm>
            <a:off x="2001057" y="5225301"/>
            <a:ext cx="0" cy="85323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a:extLst>
              <a:ext uri="{FF2B5EF4-FFF2-40B4-BE49-F238E27FC236}">
                <a16:creationId xmlns:a16="http://schemas.microsoft.com/office/drawing/2014/main" id="{9F67F39D-328F-D44D-8B49-BBDC4453D7B3}"/>
              </a:ext>
            </a:extLst>
          </p:cNvPr>
          <p:cNvSpPr txBox="1"/>
          <p:nvPr/>
        </p:nvSpPr>
        <p:spPr>
          <a:xfrm>
            <a:off x="4553510" y="4234975"/>
            <a:ext cx="1855765" cy="584775"/>
          </a:xfrm>
          <a:prstGeom prst="rect">
            <a:avLst/>
          </a:prstGeom>
          <a:solidFill>
            <a:schemeClr val="bg1"/>
          </a:solidFill>
        </p:spPr>
        <p:txBody>
          <a:bodyPr wrap="none" rtlCol="0">
            <a:spAutoFit/>
          </a:bodyPr>
          <a:lstStyle/>
          <a:p>
            <a:r>
              <a:rPr lang="en-US" sz="1600" b="1" dirty="0">
                <a:latin typeface="Calibri" panose="020F0502020204030204" pitchFamily="34" charset="0"/>
                <a:cs typeface="Calibri" panose="020F0502020204030204" pitchFamily="34" charset="0"/>
              </a:rPr>
              <a:t>Data corresponding</a:t>
            </a:r>
            <a:br>
              <a:rPr lang="en-US" sz="1600" b="1" dirty="0">
                <a:latin typeface="Calibri" panose="020F0502020204030204" pitchFamily="34" charset="0"/>
                <a:cs typeface="Calibri" panose="020F0502020204030204" pitchFamily="34" charset="0"/>
              </a:rPr>
            </a:br>
            <a:r>
              <a:rPr lang="en-US" sz="1600" b="1" dirty="0">
                <a:latin typeface="Calibri" panose="020F0502020204030204" pitchFamily="34" charset="0"/>
                <a:cs typeface="Calibri" panose="020F0502020204030204" pitchFamily="34" charset="0"/>
              </a:rPr>
              <a:t>to the model</a:t>
            </a:r>
          </a:p>
        </p:txBody>
      </p:sp>
      <p:graphicFrame>
        <p:nvGraphicFramePr>
          <p:cNvPr id="33" name="Table 32">
            <a:extLst>
              <a:ext uri="{FF2B5EF4-FFF2-40B4-BE49-F238E27FC236}">
                <a16:creationId xmlns:a16="http://schemas.microsoft.com/office/drawing/2014/main" id="{DCBD1ED6-EE63-C44D-8C7E-EED1170BE7FD}"/>
              </a:ext>
            </a:extLst>
          </p:cNvPr>
          <p:cNvGraphicFramePr>
            <a:graphicFrameLocks noGrp="1"/>
          </p:cNvGraphicFramePr>
          <p:nvPr>
            <p:extLst>
              <p:ext uri="{D42A27DB-BD31-4B8C-83A1-F6EECF244321}">
                <p14:modId xmlns:p14="http://schemas.microsoft.com/office/powerpoint/2010/main" val="416097940"/>
              </p:ext>
            </p:extLst>
          </p:nvPr>
        </p:nvGraphicFramePr>
        <p:xfrm>
          <a:off x="6678471" y="4136267"/>
          <a:ext cx="4877785" cy="1139826"/>
        </p:xfrm>
        <a:graphic>
          <a:graphicData uri="http://schemas.openxmlformats.org/drawingml/2006/table">
            <a:tbl>
              <a:tblPr firstRow="1" bandRow="1">
                <a:tableStyleId>{5FD0F851-EC5A-4D38-B0AD-8093EC10F338}</a:tableStyleId>
              </a:tblPr>
              <a:tblGrid>
                <a:gridCol w="975557">
                  <a:extLst>
                    <a:ext uri="{9D8B030D-6E8A-4147-A177-3AD203B41FA5}">
                      <a16:colId xmlns:a16="http://schemas.microsoft.com/office/drawing/2014/main" val="20000"/>
                    </a:ext>
                  </a:extLst>
                </a:gridCol>
                <a:gridCol w="975557">
                  <a:extLst>
                    <a:ext uri="{9D8B030D-6E8A-4147-A177-3AD203B41FA5}">
                      <a16:colId xmlns:a16="http://schemas.microsoft.com/office/drawing/2014/main" val="20001"/>
                    </a:ext>
                  </a:extLst>
                </a:gridCol>
                <a:gridCol w="975557">
                  <a:extLst>
                    <a:ext uri="{9D8B030D-6E8A-4147-A177-3AD203B41FA5}">
                      <a16:colId xmlns:a16="http://schemas.microsoft.com/office/drawing/2014/main" val="20002"/>
                    </a:ext>
                  </a:extLst>
                </a:gridCol>
                <a:gridCol w="975557">
                  <a:extLst>
                    <a:ext uri="{9D8B030D-6E8A-4147-A177-3AD203B41FA5}">
                      <a16:colId xmlns:a16="http://schemas.microsoft.com/office/drawing/2014/main" val="20003"/>
                    </a:ext>
                  </a:extLst>
                </a:gridCol>
                <a:gridCol w="975557">
                  <a:extLst>
                    <a:ext uri="{9D8B030D-6E8A-4147-A177-3AD203B41FA5}">
                      <a16:colId xmlns:a16="http://schemas.microsoft.com/office/drawing/2014/main" val="116717358"/>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start</a:t>
                      </a:r>
                      <a:endParaRPr lang="fr-FR" sz="1800" dirty="0">
                        <a:latin typeface="Calibri"/>
                        <a:cs typeface="Calibri"/>
                      </a:endParaRPr>
                    </a:p>
                  </a:txBody>
                  <a:tcPr marL="118793" marR="118793" marT="52811" marB="52811"/>
                </a:tc>
                <a:tc>
                  <a:txBody>
                    <a:bodyPr/>
                    <a:lstStyle/>
                    <a:p>
                      <a:r>
                        <a:rPr lang="fr-FR" sz="1800" dirty="0">
                          <a:latin typeface="Calibri"/>
                          <a:cs typeface="Calibri"/>
                        </a:rPr>
                        <a:t>end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tc>
                  <a:txBody>
                    <a:bodyPr/>
                    <a:lstStyle/>
                    <a:p>
                      <a:r>
                        <a:rPr lang="fr-FR" sz="1800" dirty="0">
                          <a:latin typeface="Calibri"/>
                          <a:cs typeface="Calibri"/>
                        </a:rPr>
                        <a:t>2:10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2:25</a:t>
                      </a:r>
                    </a:p>
                  </a:txBody>
                  <a:tcPr marL="118793" marR="118793" marT="52811" marB="52811"/>
                </a:tc>
                <a:tc>
                  <a:txBody>
                    <a:bodyPr/>
                    <a:lstStyle/>
                    <a:p>
                      <a:r>
                        <a:rPr lang="fr-FR" sz="1800" dirty="0">
                          <a:latin typeface="Calibri"/>
                          <a:cs typeface="Calibri"/>
                        </a:rPr>
                        <a:t>2:30</a:t>
                      </a:r>
                    </a:p>
                  </a:txBody>
                  <a:tcPr marL="118793" marR="118793" marT="52811" marB="5281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4877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a:t>
            </a:r>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©2023,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609856"/>
            <a:ext cx="1914484" cy="1405023"/>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a:t>
            </a:r>
            <a:r>
              <a:rPr lang="fr-CH" sz="2500" b="1" dirty="0" err="1">
                <a:solidFill>
                  <a:schemeClr val="tx1"/>
                </a:solidFill>
                <a:latin typeface="Calibri" charset="0"/>
                <a:ea typeface="Calibri" charset="0"/>
                <a:cs typeface="Calibri" charset="0"/>
              </a:rPr>
              <a:t>conceptual</a:t>
            </a:r>
            <a:r>
              <a:rPr lang="fr-CH" sz="2500" b="1" dirty="0">
                <a:solidFill>
                  <a:schemeClr val="tx1"/>
                </a:solidFill>
                <a:latin typeface="Calibri" charset="0"/>
                <a:ea typeface="Calibri" charset="0"/>
                <a:cs typeface="Calibri" charset="0"/>
              </a:rPr>
              <a:t>) 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Usage (Inference)</a:t>
            </a:r>
            <a:r>
              <a:rPr lang="en-GB" sz="2500" dirty="0">
                <a:latin typeface="Calibri" charset="0"/>
                <a:ea typeface="Calibri" charset="0"/>
                <a:cs typeface="Calibri" charset="0"/>
              </a:rPr>
              <a:t>: given a model, perform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Count the number of stops of a trip.</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973454" y="4097000"/>
            <a:ext cx="4958039" cy="3192019"/>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Model Building (Learning)</a:t>
            </a:r>
            <a:r>
              <a:rPr lang="en-GB" sz="2500" dirty="0">
                <a:latin typeface="Calibri" charset="0"/>
                <a:ea typeface="Calibri" charset="0"/>
                <a:cs typeface="Calibri" charset="0"/>
              </a:rPr>
              <a:t>: </a:t>
            </a:r>
            <a:br>
              <a:rPr lang="en-GB" sz="2500" dirty="0">
                <a:latin typeface="Calibri" charset="0"/>
                <a:ea typeface="Calibri" charset="0"/>
                <a:cs typeface="Calibri" charset="0"/>
              </a:rPr>
            </a:br>
            <a:r>
              <a:rPr lang="en-GB" sz="2500" dirty="0">
                <a:latin typeface="Calibri" charset="0"/>
                <a:ea typeface="Calibri" charset="0"/>
                <a:cs typeface="Calibri" charset="0"/>
              </a:rPr>
              <a:t>given data, derive a model that supports the task</a:t>
            </a:r>
          </a:p>
          <a:p>
            <a:pPr algn="l"/>
            <a:endParaRPr lang="en-GB" sz="2500" dirty="0">
              <a:latin typeface="Calibri" charset="0"/>
              <a:ea typeface="Calibri" charset="0"/>
              <a:cs typeface="Calibri" charset="0"/>
            </a:endParaRPr>
          </a:p>
          <a:p>
            <a:pPr algn="l"/>
            <a:endParaRPr lang="en-GB" sz="2500" dirty="0">
              <a:latin typeface="Calibri" charset="0"/>
              <a:ea typeface="Calibri" charset="0"/>
              <a:cs typeface="Calibri" charset="0"/>
            </a:endParaRPr>
          </a:p>
          <a:p>
            <a:pPr algn="l"/>
            <a:r>
              <a:rPr lang="en-GB" sz="2500" i="1" dirty="0">
                <a:latin typeface="Calibri" charset="0"/>
                <a:ea typeface="Calibri" charset="0"/>
                <a:cs typeface="Calibri" charset="0"/>
              </a:rPr>
              <a:t>Example:</a:t>
            </a:r>
          </a:p>
          <a:p>
            <a:pPr algn="l"/>
            <a:r>
              <a:rPr lang="en-GB" sz="2500" dirty="0">
                <a:latin typeface="Calibri" charset="0"/>
                <a:ea typeface="Calibri" charset="0"/>
                <a:cs typeface="Calibri" charset="0"/>
              </a:rPr>
              <a:t>Given GPS traces, find places and road segments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
        <p:nvSpPr>
          <p:cNvPr id="5" name="Rectangle 4">
            <a:extLst>
              <a:ext uri="{FF2B5EF4-FFF2-40B4-BE49-F238E27FC236}">
                <a16:creationId xmlns:a16="http://schemas.microsoft.com/office/drawing/2014/main" id="{ADB07D0F-0663-2C43-B82C-516BBE2BE2C8}"/>
              </a:ext>
            </a:extLst>
          </p:cNvPr>
          <p:cNvSpPr/>
          <p:nvPr/>
        </p:nvSpPr>
        <p:spPr>
          <a:xfrm>
            <a:off x="755055" y="1531796"/>
            <a:ext cx="2408131" cy="2308324"/>
          </a:xfrm>
          <a:prstGeom prst="rect">
            <a:avLst/>
          </a:prstGeom>
        </p:spPr>
        <p:txBody>
          <a:bodyPr wrap="square">
            <a:spAutoFit/>
          </a:bodyPr>
          <a:lstStyle/>
          <a:p>
            <a:r>
              <a:rPr lang="en-US" sz="2400" b="1" dirty="0">
                <a:latin typeface="Calibri" panose="020F0502020204030204" pitchFamily="34" charset="0"/>
                <a:cs typeface="Calibri" panose="020F0502020204030204" pitchFamily="34" charset="0"/>
              </a:rPr>
              <a:t>Tasks</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Search</a:t>
            </a:r>
          </a:p>
          <a:p>
            <a:r>
              <a:rPr lang="en-US" dirty="0">
                <a:latin typeface="Calibri" panose="020F0502020204030204" pitchFamily="34" charset="0"/>
                <a:cs typeface="Calibri" panose="020F0502020204030204" pitchFamily="34" charset="0"/>
              </a:rPr>
              <a:t>Filtering</a:t>
            </a:r>
          </a:p>
          <a:p>
            <a:r>
              <a:rPr lang="en-US" dirty="0">
                <a:latin typeface="Calibri" panose="020F0502020204030204" pitchFamily="34" charset="0"/>
                <a:cs typeface="Calibri" panose="020F0502020204030204" pitchFamily="34" charset="0"/>
              </a:rPr>
              <a:t>Classification</a:t>
            </a:r>
          </a:p>
          <a:p>
            <a:r>
              <a:rPr lang="en-US" dirty="0">
                <a:latin typeface="Calibri" panose="020F0502020204030204" pitchFamily="34" charset="0"/>
                <a:cs typeface="Calibri" panose="020F0502020204030204" pitchFamily="34" charset="0"/>
              </a:rPr>
              <a:t>Prediction</a:t>
            </a:r>
          </a:p>
          <a:p>
            <a:r>
              <a:rPr lang="en-US" dirty="0">
                <a:latin typeface="Calibri" panose="020F0502020204030204" pitchFamily="34" charset="0"/>
                <a:cs typeface="Calibri" panose="020F0502020204030204" pitchFamily="34" charset="0"/>
              </a:rPr>
              <a:t>Recommendation</a:t>
            </a:r>
          </a:p>
          <a:p>
            <a:r>
              <a:rPr lang="en-US" dirty="0">
                <a:latin typeface="Calibri" panose="020F0502020204030204" pitchFamily="34" charset="0"/>
                <a:cs typeface="Calibri" panose="020F0502020204030204" pitchFamily="34" charset="0"/>
              </a:rPr>
              <a:t>Summarization</a:t>
            </a:r>
          </a:p>
          <a:p>
            <a:r>
              <a:rPr lang="en-US" dirty="0">
                <a:latin typeface="Calibri" panose="020F0502020204030204" pitchFamily="34" charset="0"/>
                <a:cs typeface="Calibri" panose="020F0502020204030204" pitchFamily="34" charset="0"/>
              </a:rPr>
              <a:t>Integration</a:t>
            </a:r>
          </a:p>
          <a:p>
            <a:r>
              <a:rPr lang="en-US" dirty="0">
                <a:latin typeface="Calibri" panose="020F0502020204030204" pitchFamily="34" charset="0"/>
                <a:cs typeface="Calibri" panose="020F0502020204030204" pitchFamily="34" charset="0"/>
              </a:rPr>
              <a:t>Question answering</a:t>
            </a:r>
          </a:p>
        </p:txBody>
      </p:sp>
    </p:spTree>
    <p:extLst>
      <p:ext uri="{BB962C8B-B14F-4D97-AF65-F5344CB8AC3E}">
        <p14:creationId xmlns:p14="http://schemas.microsoft.com/office/powerpoint/2010/main" val="4131257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Evaluation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119642" y="3186791"/>
            <a:ext cx="2432245" cy="2162574"/>
          </a:xfrm>
          <a:prstGeom prst="rect">
            <a:avLst/>
          </a:prstGeom>
        </p:spPr>
      </p:pic>
      <p:pic>
        <p:nvPicPr>
          <p:cNvPr id="6" name="Picture 5"/>
          <p:cNvPicPr>
            <a:picLocks noChangeAspect="1"/>
          </p:cNvPicPr>
          <p:nvPr/>
        </p:nvPicPr>
        <p:blipFill>
          <a:blip r:embed="rId4"/>
          <a:stretch>
            <a:fillRect/>
          </a:stretch>
        </p:blipFill>
        <p:spPr>
          <a:xfrm>
            <a:off x="629342" y="3269968"/>
            <a:ext cx="2806437" cy="1925901"/>
          </a:xfrm>
          <a:prstGeom prst="rect">
            <a:avLst/>
          </a:prstGeom>
        </p:spPr>
      </p:pic>
      <p:sp>
        <p:nvSpPr>
          <p:cNvPr id="7" name="AutoShape 9"/>
          <p:cNvSpPr>
            <a:spLocks noChangeArrowheads="1"/>
          </p:cNvSpPr>
          <p:nvPr/>
        </p:nvSpPr>
        <p:spPr bwMode="auto">
          <a:xfrm>
            <a:off x="3529327" y="385219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9048653" y="4850310"/>
            <a:ext cx="2292069" cy="1960127"/>
          </a:xfrm>
          <a:prstGeom prst="rect">
            <a:avLst/>
          </a:prstGeom>
        </p:spPr>
      </p:pic>
      <p:sp>
        <p:nvSpPr>
          <p:cNvPr id="9" name="Rectangle 8"/>
          <p:cNvSpPr/>
          <p:nvPr/>
        </p:nvSpPr>
        <p:spPr>
          <a:xfrm>
            <a:off x="8596023" y="692970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385594" y="503686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700618" y="459289"/>
            <a:ext cx="2352780" cy="2091919"/>
          </a:xfrm>
          <a:prstGeom prst="rect">
            <a:avLst/>
          </a:prstGeom>
        </p:spPr>
      </p:pic>
      <p:sp>
        <p:nvSpPr>
          <p:cNvPr id="12" name="Rectangle 11"/>
          <p:cNvSpPr/>
          <p:nvPr/>
        </p:nvSpPr>
        <p:spPr>
          <a:xfrm>
            <a:off x="8554159" y="277091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289892" y="246281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420180" y="5183014"/>
            <a:ext cx="344893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p>
        </p:txBody>
      </p:sp>
      <p:sp>
        <p:nvSpPr>
          <p:cNvPr id="15" name="Rectangle 14"/>
          <p:cNvSpPr/>
          <p:nvPr/>
        </p:nvSpPr>
        <p:spPr>
          <a:xfrm>
            <a:off x="3562359" y="318679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330940" y="534936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5003527" y="1330922"/>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587382" y="368584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3" name="Rectangle 2">
            <a:extLst>
              <a:ext uri="{FF2B5EF4-FFF2-40B4-BE49-F238E27FC236}">
                <a16:creationId xmlns:a16="http://schemas.microsoft.com/office/drawing/2014/main" id="{1E1EF0EA-3166-B749-B983-8AED5F7F7C12}"/>
              </a:ext>
            </a:extLst>
          </p:cNvPr>
          <p:cNvSpPr/>
          <p:nvPr/>
        </p:nvSpPr>
        <p:spPr>
          <a:xfrm>
            <a:off x="3414305" y="4322515"/>
            <a:ext cx="1853392" cy="338554"/>
          </a:xfrm>
          <a:prstGeom prst="rect">
            <a:avLst/>
          </a:prstGeom>
        </p:spPr>
        <p:txBody>
          <a:bodyPr wrap="none">
            <a:spAutoFit/>
          </a:bodyPr>
          <a:lstStyle/>
          <a:p>
            <a:r>
              <a:rPr lang="en-US" sz="1600" kern="0" dirty="0">
                <a:solidFill>
                  <a:srgbClr val="000000"/>
                </a:solidFill>
                <a:latin typeface="Calibri"/>
                <a:cs typeface="Calibri"/>
              </a:rPr>
              <a:t>Fit to empirical data</a:t>
            </a:r>
            <a:endParaRPr lang="fr-FR" sz="900" dirty="0"/>
          </a:p>
        </p:txBody>
      </p:sp>
      <p:sp>
        <p:nvSpPr>
          <p:cNvPr id="19" name="Rectangle 18">
            <a:extLst>
              <a:ext uri="{FF2B5EF4-FFF2-40B4-BE49-F238E27FC236}">
                <a16:creationId xmlns:a16="http://schemas.microsoft.com/office/drawing/2014/main" id="{CA5F288C-9888-854E-A913-608B1411DD7C}"/>
              </a:ext>
            </a:extLst>
          </p:cNvPr>
          <p:cNvSpPr/>
          <p:nvPr/>
        </p:nvSpPr>
        <p:spPr>
          <a:xfrm>
            <a:off x="4873369" y="2345195"/>
            <a:ext cx="2723823" cy="338554"/>
          </a:xfrm>
          <a:prstGeom prst="rect">
            <a:avLst/>
          </a:prstGeom>
        </p:spPr>
        <p:txBody>
          <a:bodyPr wrap="none">
            <a:spAutoFit/>
          </a:bodyPr>
          <a:lstStyle/>
          <a:p>
            <a:r>
              <a:rPr lang="en-US" sz="1600" kern="0" dirty="0">
                <a:solidFill>
                  <a:srgbClr val="000000"/>
                </a:solidFill>
                <a:latin typeface="Calibri"/>
                <a:cs typeface="Calibri"/>
              </a:rPr>
              <a:t>Compare to human evaluation</a:t>
            </a:r>
            <a:endParaRPr lang="fr-FR" sz="900" dirty="0"/>
          </a:p>
        </p:txBody>
      </p:sp>
      <p:sp>
        <p:nvSpPr>
          <p:cNvPr id="20" name="Rectangle 19">
            <a:extLst>
              <a:ext uri="{FF2B5EF4-FFF2-40B4-BE49-F238E27FC236}">
                <a16:creationId xmlns:a16="http://schemas.microsoft.com/office/drawing/2014/main" id="{EB52FAF3-8B05-9046-925E-99B6857FDB63}"/>
              </a:ext>
            </a:extLst>
          </p:cNvPr>
          <p:cNvSpPr/>
          <p:nvPr/>
        </p:nvSpPr>
        <p:spPr>
          <a:xfrm>
            <a:off x="6480893" y="6445752"/>
            <a:ext cx="1584088" cy="338554"/>
          </a:xfrm>
          <a:prstGeom prst="rect">
            <a:avLst/>
          </a:prstGeom>
        </p:spPr>
        <p:txBody>
          <a:bodyPr wrap="none">
            <a:spAutoFit/>
          </a:bodyPr>
          <a:lstStyle/>
          <a:p>
            <a:r>
              <a:rPr lang="en-US" sz="1600" kern="0" dirty="0">
                <a:solidFill>
                  <a:srgbClr val="000000"/>
                </a:solidFill>
                <a:latin typeface="Calibri"/>
                <a:cs typeface="Calibri"/>
              </a:rPr>
              <a:t>Verify with users</a:t>
            </a:r>
            <a:endParaRPr lang="fr-FR" sz="900" dirty="0"/>
          </a:p>
        </p:txBody>
      </p:sp>
      <p:sp>
        <p:nvSpPr>
          <p:cNvPr id="21" name="TextBox 20">
            <a:extLst>
              <a:ext uri="{FF2B5EF4-FFF2-40B4-BE49-F238E27FC236}">
                <a16:creationId xmlns:a16="http://schemas.microsoft.com/office/drawing/2014/main" id="{CC10435C-B91A-7748-E520-6DE13FC3097D}"/>
              </a:ext>
            </a:extLst>
          </p:cNvPr>
          <p:cNvSpPr txBox="1"/>
          <p:nvPr/>
        </p:nvSpPr>
        <p:spPr>
          <a:xfrm>
            <a:off x="420180" y="6198454"/>
            <a:ext cx="4943981" cy="830997"/>
          </a:xfrm>
          <a:prstGeom prst="rect">
            <a:avLst/>
          </a:prstGeom>
          <a:noFill/>
        </p:spPr>
        <p:txBody>
          <a:bodyPr wrap="none" rtlCol="0">
            <a:spAutoFit/>
          </a:bodyPr>
          <a:lstStyle/>
          <a:p>
            <a:r>
              <a:rPr lang="en-CH" sz="2400" kern="0" dirty="0">
                <a:solidFill>
                  <a:srgbClr val="000000"/>
                </a:solidFill>
                <a:latin typeface="Calibri"/>
                <a:cs typeface="Calibri"/>
              </a:rPr>
              <a:t>Evaluation of models relies on metrics</a:t>
            </a:r>
          </a:p>
          <a:p>
            <a:r>
              <a:rPr lang="en-CH" sz="2400" kern="0" dirty="0">
                <a:solidFill>
                  <a:srgbClr val="000000"/>
                </a:solidFill>
                <a:latin typeface="Calibri"/>
                <a:cs typeface="Calibri"/>
              </a:rPr>
              <a:t>Evaluation can be hard!</a:t>
            </a:r>
          </a:p>
        </p:txBody>
      </p:sp>
    </p:spTree>
    <p:extLst>
      <p:ext uri="{BB962C8B-B14F-4D97-AF65-F5344CB8AC3E}">
        <p14:creationId xmlns:p14="http://schemas.microsoft.com/office/powerpoint/2010/main" val="256429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3832-334F-0868-D574-55480CABE089}"/>
              </a:ext>
            </a:extLst>
          </p:cNvPr>
          <p:cNvSpPr>
            <a:spLocks noGrp="1"/>
          </p:cNvSpPr>
          <p:nvPr>
            <p:ph type="title"/>
          </p:nvPr>
        </p:nvSpPr>
        <p:spPr/>
        <p:txBody>
          <a:bodyPr/>
          <a:lstStyle/>
          <a:p>
            <a:r>
              <a:rPr lang="en-CH" dirty="0"/>
              <a:t>Quality vs. Cost Tradeoff</a:t>
            </a:r>
          </a:p>
        </p:txBody>
      </p:sp>
      <p:sp>
        <p:nvSpPr>
          <p:cNvPr id="3" name="Content Placeholder 2">
            <a:extLst>
              <a:ext uri="{FF2B5EF4-FFF2-40B4-BE49-F238E27FC236}">
                <a16:creationId xmlns:a16="http://schemas.microsoft.com/office/drawing/2014/main" id="{CEB962BA-32AA-7810-8596-349B8C35F2E6}"/>
              </a:ext>
            </a:extLst>
          </p:cNvPr>
          <p:cNvSpPr>
            <a:spLocks noGrp="1"/>
          </p:cNvSpPr>
          <p:nvPr>
            <p:ph idx="1"/>
          </p:nvPr>
        </p:nvSpPr>
        <p:spPr/>
        <p:txBody>
          <a:bodyPr/>
          <a:lstStyle/>
          <a:p>
            <a:r>
              <a:rPr lang="en-CH" dirty="0"/>
              <a:t>Computational cost of deriving models from data can be high</a:t>
            </a:r>
          </a:p>
          <a:p>
            <a:pPr marL="571500" indent="-571500">
              <a:buFont typeface="Arial" panose="020B0604020202020204" pitchFamily="34" charset="0"/>
              <a:buChar char="•"/>
            </a:pPr>
            <a:r>
              <a:rPr lang="en-CH" dirty="0"/>
              <a:t>Generally, better models have higher costs</a:t>
            </a:r>
          </a:p>
          <a:p>
            <a:pPr marL="571500" indent="-571500">
              <a:buFont typeface="Arial" panose="020B0604020202020204" pitchFamily="34" charset="0"/>
              <a:buChar char="•"/>
            </a:pPr>
            <a:r>
              <a:rPr lang="en-GB" dirty="0"/>
              <a:t>A</a:t>
            </a:r>
            <a:r>
              <a:rPr lang="en-CH" dirty="0"/>
              <a:t> trade-off</a:t>
            </a:r>
          </a:p>
          <a:p>
            <a:pPr marL="565739" lvl="1" indent="0">
              <a:buNone/>
            </a:pPr>
            <a:endParaRPr lang="en-CH" dirty="0"/>
          </a:p>
          <a:p>
            <a:pPr indent="-353587"/>
            <a:r>
              <a:rPr lang="en-CH" dirty="0"/>
              <a:t>Example:</a:t>
            </a:r>
          </a:p>
          <a:p>
            <a:pPr marL="565739" lvl="1" indent="0">
              <a:buNone/>
            </a:pPr>
            <a:r>
              <a:rPr lang="en-CH" dirty="0"/>
              <a:t>searching documents with keywords vs. </a:t>
            </a:r>
            <a:br>
              <a:rPr lang="en-CH" dirty="0"/>
            </a:br>
            <a:r>
              <a:rPr lang="en-CH" dirty="0"/>
              <a:t>searching using a language model</a:t>
            </a:r>
          </a:p>
          <a:p>
            <a:endParaRPr lang="en-CH" dirty="0"/>
          </a:p>
        </p:txBody>
      </p:sp>
      <p:sp>
        <p:nvSpPr>
          <p:cNvPr id="4" name="Footer Placeholder 3">
            <a:extLst>
              <a:ext uri="{FF2B5EF4-FFF2-40B4-BE49-F238E27FC236}">
                <a16:creationId xmlns:a16="http://schemas.microsoft.com/office/drawing/2014/main" id="{CE2643C0-3A8B-F401-E589-6B3334CC3959}"/>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163777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©2023,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367482" y="4459868"/>
            <a:ext cx="1730071"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Measurement</a:t>
            </a:r>
          </a:p>
        </p:txBody>
      </p:sp>
    </p:spTree>
    <p:extLst>
      <p:ext uri="{BB962C8B-B14F-4D97-AF65-F5344CB8AC3E}">
        <p14:creationId xmlns:p14="http://schemas.microsoft.com/office/powerpoint/2010/main" val="942795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3.3 Distributed Information Management</a:t>
            </a:r>
          </a:p>
        </p:txBody>
      </p:sp>
      <p:sp>
        <p:nvSpPr>
          <p:cNvPr id="3" name="Content Placeholder 2">
            <a:extLst>
              <a:ext uri="{FF2B5EF4-FFF2-40B4-BE49-F238E27FC236}">
                <a16:creationId xmlns:a16="http://schemas.microsoft.com/office/drawing/2014/main" id="{86D15506-2CC0-5AEC-7A9B-368936EE5E3F}"/>
              </a:ext>
            </a:extLst>
          </p:cNvPr>
          <p:cNvSpPr>
            <a:spLocks noGrp="1"/>
          </p:cNvSpPr>
          <p:nvPr>
            <p:ph idx="1"/>
          </p:nvPr>
        </p:nvSpPr>
        <p:spPr/>
        <p:txBody>
          <a:bodyPr/>
          <a:lstStyle/>
          <a:p>
            <a:r>
              <a:rPr lang="en-CH" dirty="0"/>
              <a:t>Distribution can occur at different levels</a:t>
            </a:r>
          </a:p>
          <a:p>
            <a:pPr marL="571500" indent="-571500">
              <a:buFontTx/>
              <a:buChar char="-"/>
            </a:pPr>
            <a:r>
              <a:rPr lang="en-GB" dirty="0"/>
              <a:t>N</a:t>
            </a:r>
            <a:r>
              <a:rPr lang="en-CH" dirty="0"/>
              <a:t>etwork</a:t>
            </a:r>
          </a:p>
          <a:p>
            <a:pPr marL="571500" indent="-571500">
              <a:buFontTx/>
              <a:buChar char="-"/>
            </a:pPr>
            <a:r>
              <a:rPr lang="en-GB" dirty="0"/>
              <a:t>D</a:t>
            </a:r>
            <a:r>
              <a:rPr lang="en-CH" dirty="0"/>
              <a:t>ata</a:t>
            </a:r>
          </a:p>
          <a:p>
            <a:pPr marL="571500" indent="-571500">
              <a:buFontTx/>
              <a:buChar char="-"/>
            </a:pPr>
            <a:r>
              <a:rPr lang="en-CH" dirty="0"/>
              <a:t>Models</a:t>
            </a:r>
          </a:p>
          <a:p>
            <a:pPr marL="571500" indent="-571500">
              <a:buFontTx/>
              <a:buChar char="-"/>
            </a:pPr>
            <a:r>
              <a:rPr lang="en-CH" dirty="0"/>
              <a:t>Control</a:t>
            </a:r>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sz="3600" dirty="0"/>
              <a:t>Use of distributed physical resources: locality of access, scalability, parallelism in the execution</a:t>
            </a:r>
          </a:p>
          <a:p>
            <a:r>
              <a:rPr lang="en-US" sz="3600" b="1" dirty="0"/>
              <a:t>Distributed Data Management</a:t>
            </a:r>
          </a:p>
          <a:p>
            <a:pPr lvl="1"/>
            <a:endParaRPr lang="en-US" sz="3200" dirty="0"/>
          </a:p>
          <a:p>
            <a:pPr lvl="1"/>
            <a:endParaRPr lang="en-US" sz="3200" dirty="0"/>
          </a:p>
          <a:p>
            <a:pPr lvl="1"/>
            <a:endParaRPr lang="en-US" sz="3200" dirty="0"/>
          </a:p>
          <a:p>
            <a:endParaRPr lang="en-US" sz="3600" dirty="0"/>
          </a:p>
          <a:p>
            <a:endParaRPr lang="en-US" sz="3600"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3C2D-C676-0E4D-88B6-35696D069195}"/>
              </a:ext>
            </a:extLst>
          </p:cNvPr>
          <p:cNvSpPr>
            <a:spLocks noGrp="1"/>
          </p:cNvSpPr>
          <p:nvPr>
            <p:ph type="title"/>
          </p:nvPr>
        </p:nvSpPr>
        <p:spPr/>
        <p:txBody>
          <a:bodyPr/>
          <a:lstStyle/>
          <a:p>
            <a:r>
              <a:rPr lang="en-US" dirty="0"/>
              <a:t>The Business Perspective</a:t>
            </a:r>
          </a:p>
        </p:txBody>
      </p:sp>
      <p:sp>
        <p:nvSpPr>
          <p:cNvPr id="9" name="Content Placeholder 8">
            <a:extLst>
              <a:ext uri="{FF2B5EF4-FFF2-40B4-BE49-F238E27FC236}">
                <a16:creationId xmlns:a16="http://schemas.microsoft.com/office/drawing/2014/main" id="{23D8DBC2-5EC3-B14A-94A8-323A28E8EEF4}"/>
              </a:ext>
            </a:extLst>
          </p:cNvPr>
          <p:cNvSpPr>
            <a:spLocks noGrp="1"/>
          </p:cNvSpPr>
          <p:nvPr>
            <p:ph sz="half" idx="1"/>
          </p:nvPr>
        </p:nvSpPr>
        <p:spPr/>
        <p:txBody>
          <a:bodyPr/>
          <a:lstStyle/>
          <a:p>
            <a:r>
              <a:rPr lang="en-US" dirty="0"/>
              <a:t>Jobs related to information systems</a:t>
            </a:r>
          </a:p>
          <a:p>
            <a:pPr marL="457200" indent="-457200">
              <a:buFont typeface="Arial" panose="020B0604020202020204" pitchFamily="34" charset="0"/>
              <a:buChar char="•"/>
            </a:pPr>
            <a:r>
              <a:rPr lang="en-US" dirty="0"/>
              <a:t>Project Managers</a:t>
            </a:r>
          </a:p>
          <a:p>
            <a:pPr marL="457200" indent="-457200">
              <a:buFont typeface="Arial" panose="020B0604020202020204" pitchFamily="34" charset="0"/>
              <a:buChar char="•"/>
            </a:pPr>
            <a:r>
              <a:rPr lang="en-US" dirty="0"/>
              <a:t>Chief Information Officers (CIO) </a:t>
            </a:r>
          </a:p>
          <a:p>
            <a:pPr marL="457200" indent="-457200">
              <a:buFont typeface="Arial" panose="020B0604020202020204" pitchFamily="34" charset="0"/>
              <a:buChar char="•"/>
            </a:pPr>
            <a:r>
              <a:rPr lang="en-US" dirty="0"/>
              <a:t>Technical Writers </a:t>
            </a:r>
          </a:p>
          <a:p>
            <a:pPr marL="457200" indent="-457200">
              <a:buFont typeface="Arial" panose="020B0604020202020204" pitchFamily="34" charset="0"/>
              <a:buChar char="•"/>
            </a:pPr>
            <a:r>
              <a:rPr lang="en-US" dirty="0"/>
              <a:t>System Analysts</a:t>
            </a:r>
          </a:p>
          <a:p>
            <a:pPr marL="457200" indent="-457200">
              <a:buFont typeface="Arial" panose="020B0604020202020204" pitchFamily="34" charset="0"/>
              <a:buChar char="•"/>
            </a:pPr>
            <a:r>
              <a:rPr lang="en-US" dirty="0"/>
              <a:t>Requirements Analyst</a:t>
            </a:r>
          </a:p>
        </p:txBody>
      </p:sp>
      <p:sp>
        <p:nvSpPr>
          <p:cNvPr id="10" name="Content Placeholder 9">
            <a:extLst>
              <a:ext uri="{FF2B5EF4-FFF2-40B4-BE49-F238E27FC236}">
                <a16:creationId xmlns:a16="http://schemas.microsoft.com/office/drawing/2014/main" id="{124E89AD-97D4-B04F-A421-89C803DFE5B5}"/>
              </a:ext>
            </a:extLst>
          </p:cNvPr>
          <p:cNvSpPr>
            <a:spLocks noGrp="1"/>
          </p:cNvSpPr>
          <p:nvPr>
            <p:ph sz="half" idx="2"/>
          </p:nvPr>
        </p:nvSpPr>
        <p:spPr/>
        <p:txBody>
          <a:bodyPr/>
          <a:lstStyle/>
          <a:p>
            <a:r>
              <a:rPr lang="en-US" dirty="0"/>
              <a:t>Jobs related to computer science</a:t>
            </a:r>
          </a:p>
          <a:p>
            <a:pPr marL="457200" indent="-457200">
              <a:buFont typeface="Arial" panose="020B0604020202020204" pitchFamily="34" charset="0"/>
              <a:buChar char="•"/>
            </a:pPr>
            <a:r>
              <a:rPr lang="en-US" dirty="0"/>
              <a:t>Computer Programmer</a:t>
            </a:r>
          </a:p>
          <a:p>
            <a:pPr marL="457200" indent="-457200">
              <a:buFont typeface="Arial" panose="020B0604020202020204" pitchFamily="34" charset="0"/>
              <a:buChar char="•"/>
            </a:pPr>
            <a:r>
              <a:rPr lang="en-US" dirty="0"/>
              <a:t>Java Developer</a:t>
            </a:r>
          </a:p>
          <a:p>
            <a:pPr marL="457200" indent="-457200">
              <a:buFont typeface="Arial" panose="020B0604020202020204" pitchFamily="34" charset="0"/>
              <a:buChar char="•"/>
            </a:pPr>
            <a:r>
              <a:rPr lang="en-US" dirty="0"/>
              <a:t>Database Administrator</a:t>
            </a:r>
          </a:p>
          <a:p>
            <a:pPr marL="457200" indent="-457200">
              <a:buFont typeface="Arial" panose="020B0604020202020204" pitchFamily="34" charset="0"/>
              <a:buChar char="•"/>
            </a:pPr>
            <a:r>
              <a:rPr lang="en-US" dirty="0"/>
              <a:t>Software Engineer</a:t>
            </a:r>
          </a:p>
          <a:p>
            <a:pPr marL="457200" indent="-457200">
              <a:buFont typeface="Arial" panose="020B0604020202020204" pitchFamily="34" charset="0"/>
              <a:buChar char="•"/>
            </a:pPr>
            <a:r>
              <a:rPr lang="en-US" dirty="0"/>
              <a:t>Network Engineer</a:t>
            </a:r>
          </a:p>
        </p:txBody>
      </p:sp>
      <p:sp>
        <p:nvSpPr>
          <p:cNvPr id="4" name="Footer Placeholder 3">
            <a:extLst>
              <a:ext uri="{FF2B5EF4-FFF2-40B4-BE49-F238E27FC236}">
                <a16:creationId xmlns:a16="http://schemas.microsoft.com/office/drawing/2014/main" id="{B38D6026-647B-8844-A167-389F962D1E57}"/>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69191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sz="3600" dirty="0"/>
              <a:t>Use of different data models: </a:t>
            </a:r>
            <a:r>
              <a:rPr lang="en-US" sz="3600" b="1" dirty="0"/>
              <a:t>semantic heterogeneity</a:t>
            </a:r>
          </a:p>
          <a:p>
            <a:pPr lvl="1"/>
            <a:r>
              <a:rPr lang="en-US" sz="3200" dirty="0"/>
              <a:t>Independently developed information systems</a:t>
            </a:r>
          </a:p>
          <a:p>
            <a:pPr lvl="1"/>
            <a:r>
              <a:rPr lang="en-US" sz="3200" dirty="0"/>
              <a:t>Different models for related concepts</a:t>
            </a:r>
          </a:p>
          <a:p>
            <a:r>
              <a:rPr lang="en-US" sz="3600" b="1" dirty="0"/>
              <a:t>Data integration</a:t>
            </a:r>
            <a:endParaRPr lang="en-US" sz="36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15042" name="Rectangle 2"/>
          <p:cNvSpPr>
            <a:spLocks noGrp="1" noChangeArrowheads="1"/>
          </p:cNvSpPr>
          <p:nvPr>
            <p:ph type="title"/>
          </p:nvPr>
        </p:nvSpPr>
        <p:spPr>
          <a:xfrm>
            <a:off x="197987" y="352072"/>
            <a:ext cx="11681276" cy="1056217"/>
          </a:xfrm>
        </p:spPr>
        <p:txBody>
          <a:bodyPr/>
          <a:lstStyle/>
          <a:p>
            <a:r>
              <a:rPr lang="en-US" dirty="0"/>
              <a:t>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Key Issues </a:t>
            </a:r>
            <a:r>
              <a:rPr lang="fr-FR" dirty="0" err="1"/>
              <a:t>with</a:t>
            </a:r>
            <a:r>
              <a:rPr lang="fr-FR" dirty="0"/>
              <a:t> Data </a:t>
            </a:r>
            <a:r>
              <a:rPr lang="fr-FR" dirty="0" err="1"/>
              <a:t>Integration</a:t>
            </a:r>
            <a:endParaRPr lang="fr-FR" dirty="0"/>
          </a:p>
        </p:txBody>
      </p:sp>
      <p:sp>
        <p:nvSpPr>
          <p:cNvPr id="3" name="Content Placeholder 2"/>
          <p:cNvSpPr>
            <a:spLocks noGrp="1"/>
          </p:cNvSpPr>
          <p:nvPr>
            <p:ph idx="1"/>
          </p:nvPr>
        </p:nvSpPr>
        <p:spPr/>
        <p:txBody>
          <a:bodyPr/>
          <a:lstStyle/>
          <a:p>
            <a:pPr indent="-353587"/>
            <a:r>
              <a:rPr lang="fr-CH" sz="3600" dirty="0"/>
              <a:t>The </a:t>
            </a:r>
            <a:r>
              <a:rPr lang="fr-CH" sz="3600" dirty="0" err="1"/>
              <a:t>same</a:t>
            </a:r>
            <a:r>
              <a:rPr lang="fr-CH" sz="3600" dirty="0"/>
              <a:t> real world aspect can </a:t>
            </a:r>
            <a:r>
              <a:rPr lang="fr-CH" sz="3600" dirty="0" err="1"/>
              <a:t>be</a:t>
            </a:r>
            <a:r>
              <a:rPr lang="fr-CH" sz="3600" dirty="0"/>
              <a:t> </a:t>
            </a:r>
            <a:r>
              <a:rPr lang="fr-CH" sz="3600" dirty="0" err="1"/>
              <a:t>represented</a:t>
            </a:r>
            <a:r>
              <a:rPr lang="fr-CH" sz="3600" dirty="0"/>
              <a:t> </a:t>
            </a:r>
            <a:r>
              <a:rPr lang="fr-CH" sz="3600" dirty="0" err="1"/>
              <a:t>differently</a:t>
            </a:r>
            <a:endParaRPr lang="fr-CH" sz="3600" dirty="0"/>
          </a:p>
          <a:p>
            <a:pPr lvl="1"/>
            <a:r>
              <a:rPr lang="fr-CH" sz="3200" dirty="0" err="1"/>
              <a:t>Requires</a:t>
            </a:r>
            <a:r>
              <a:rPr lang="fr-CH" sz="3200" dirty="0"/>
              <a:t> agreement on the </a:t>
            </a:r>
            <a:r>
              <a:rPr lang="fr-CH" sz="3200" dirty="0" err="1"/>
              <a:t>meaning</a:t>
            </a:r>
            <a:r>
              <a:rPr lang="fr-CH" sz="3200" dirty="0"/>
              <a:t> of </a:t>
            </a:r>
            <a:r>
              <a:rPr lang="fr-CH" sz="3200" dirty="0" err="1"/>
              <a:t>shared</a:t>
            </a:r>
            <a:r>
              <a:rPr lang="fr-CH" sz="3200" dirty="0"/>
              <a:t> data</a:t>
            </a:r>
          </a:p>
          <a:p>
            <a:pPr lvl="1"/>
            <a:r>
              <a:rPr lang="fr-CH" sz="3200" dirty="0"/>
              <a:t>Relating different </a:t>
            </a:r>
            <a:r>
              <a:rPr lang="fr-CH" sz="3200" dirty="0" err="1"/>
              <a:t>models</a:t>
            </a:r>
            <a:r>
              <a:rPr lang="fr-CH" sz="3200" dirty="0"/>
              <a:t> </a:t>
            </a:r>
            <a:r>
              <a:rPr lang="en-US" sz="3200" dirty="0"/>
              <a:t>requires often human intervention</a:t>
            </a:r>
          </a:p>
          <a:p>
            <a:pPr lvl="1"/>
            <a:r>
              <a:rPr lang="en-US" sz="3200" dirty="0"/>
              <a:t>human attention is a scarce resource!</a:t>
            </a:r>
          </a:p>
          <a:p>
            <a:r>
              <a:rPr lang="en-US" sz="3600" dirty="0"/>
              <a:t>Syntactic heterogeneity</a:t>
            </a:r>
          </a:p>
          <a:p>
            <a:pPr lvl="1">
              <a:buFont typeface="Arial" panose="020B0604020202020204" pitchFamily="34" charset="0"/>
              <a:buChar char="–"/>
            </a:pPr>
            <a:r>
              <a:rPr lang="en-US" sz="3200" dirty="0"/>
              <a:t>The same conceptual model can be represented using different logical data models (relational, XML, …)</a:t>
            </a:r>
          </a:p>
          <a:p>
            <a:endParaRPr lang="en-US" sz="3600" dirty="0"/>
          </a:p>
          <a:p>
            <a:pPr lvl="1"/>
            <a:endParaRPr lang="fr-CH" sz="3200" dirty="0"/>
          </a:p>
          <a:p>
            <a:endParaRPr lang="en-US" sz="3600" i="1" dirty="0"/>
          </a:p>
          <a:p>
            <a:pPr lvl="1"/>
            <a:endParaRPr lang="en-US" sz="3200" dirty="0"/>
          </a:p>
          <a:p>
            <a:endParaRPr lang="fr-FR" sz="3600"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sz="3600" dirty="0"/>
              <a:t>Independent users have to collaborate, coordinate, negotiate, to perform information management tasks</a:t>
            </a:r>
          </a:p>
          <a:p>
            <a:pPr indent="-353587"/>
            <a:r>
              <a:rPr lang="en-US" sz="3600" b="1" dirty="0"/>
              <a:t>Multi-agent systems</a:t>
            </a:r>
          </a:p>
          <a:p>
            <a:pPr lvl="1"/>
            <a:endParaRPr lang="en-US" sz="3200" dirty="0"/>
          </a:p>
          <a:p>
            <a:endParaRPr lang="en-US" sz="3600" dirty="0"/>
          </a:p>
          <a:p>
            <a:endParaRPr lang="en-US" sz="3600" dirty="0"/>
          </a:p>
        </p:txBody>
      </p:sp>
      <p:sp>
        <p:nvSpPr>
          <p:cNvPr id="53" name="Footer Placeholder 3"/>
          <p:cNvSpPr>
            <a:spLocks noGrp="1"/>
          </p:cNvSpPr>
          <p:nvPr>
            <p:ph type="ftr" sz="quarter" idx="10"/>
          </p:nvPr>
        </p:nvSpPr>
        <p:spPr/>
        <p:txBody>
          <a:bodyPr/>
          <a:lstStyle/>
          <a:p>
            <a:r>
              <a:rPr lang="fr-CH"/>
              <a:t>©2023,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About the lecture</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523604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9BF-C3FB-3C43-B281-AF6EDECB5497}"/>
              </a:ext>
            </a:extLst>
          </p:cNvPr>
          <p:cNvSpPr>
            <a:spLocks noGrp="1"/>
          </p:cNvSpPr>
          <p:nvPr>
            <p:ph type="title"/>
          </p:nvPr>
        </p:nvSpPr>
        <p:spPr/>
        <p:txBody>
          <a:bodyPr/>
          <a:lstStyle/>
          <a:p>
            <a:r>
              <a:rPr lang="en-US" dirty="0"/>
              <a:t>Focus of the Lecture</a:t>
            </a:r>
          </a:p>
        </p:txBody>
      </p:sp>
      <p:sp>
        <p:nvSpPr>
          <p:cNvPr id="3" name="Content Placeholder 2">
            <a:extLst>
              <a:ext uri="{FF2B5EF4-FFF2-40B4-BE49-F238E27FC236}">
                <a16:creationId xmlns:a16="http://schemas.microsoft.com/office/drawing/2014/main" id="{F9B38480-F13A-124A-B053-957DC7D08BBC}"/>
              </a:ext>
            </a:extLst>
          </p:cNvPr>
          <p:cNvSpPr>
            <a:spLocks noGrp="1"/>
          </p:cNvSpPr>
          <p:nvPr>
            <p:ph idx="1"/>
          </p:nvPr>
        </p:nvSpPr>
        <p:spPr/>
        <p:txBody>
          <a:bodyPr/>
          <a:lstStyle/>
          <a:p>
            <a:r>
              <a:rPr lang="en-US" sz="3600" dirty="0"/>
              <a:t>How do we </a:t>
            </a:r>
            <a:r>
              <a:rPr lang="en-US" sz="3600" b="1" dirty="0"/>
              <a:t>infer</a:t>
            </a:r>
            <a:r>
              <a:rPr lang="en-US" sz="3600" dirty="0"/>
              <a:t> and </a:t>
            </a:r>
            <a:r>
              <a:rPr lang="en-US" sz="3600" b="1" dirty="0"/>
              <a:t>share</a:t>
            </a:r>
            <a:r>
              <a:rPr lang="en-US" sz="3600" dirty="0"/>
              <a:t> information?</a:t>
            </a:r>
          </a:p>
          <a:p>
            <a:endParaRPr lang="en-US" sz="3600" dirty="0"/>
          </a:p>
          <a:p>
            <a:r>
              <a:rPr lang="en-US" sz="3600" dirty="0"/>
              <a:t>Distributed information systems:</a:t>
            </a:r>
          </a:p>
          <a:p>
            <a:pPr marL="571500" indent="-571500">
              <a:buFontTx/>
              <a:buChar char="-"/>
            </a:pPr>
            <a:r>
              <a:rPr lang="en-US" sz="3600" dirty="0"/>
              <a:t>Inferring information from different data: text, records, graphs</a:t>
            </a:r>
          </a:p>
          <a:p>
            <a:pPr marL="571500" indent="-571500">
              <a:buFontTx/>
              <a:buChar char="-"/>
            </a:pPr>
            <a:r>
              <a:rPr lang="en-US" sz="3600" dirty="0"/>
              <a:t>Natural language as a common model</a:t>
            </a:r>
          </a:p>
          <a:p>
            <a:pPr marL="571500" indent="-571500">
              <a:buFontTx/>
              <a:buChar char="-"/>
            </a:pPr>
            <a:r>
              <a:rPr lang="en-US" sz="3600" dirty="0"/>
              <a:t>Inferring knowledge from shared data</a:t>
            </a:r>
          </a:p>
          <a:p>
            <a:endParaRPr lang="en-US" sz="3600" dirty="0"/>
          </a:p>
          <a:p>
            <a:pPr algn="ctr"/>
            <a:r>
              <a:rPr lang="en-US" sz="3600" dirty="0"/>
              <a:t>► Foundations of Information Retrieval</a:t>
            </a:r>
          </a:p>
        </p:txBody>
      </p:sp>
      <p:sp>
        <p:nvSpPr>
          <p:cNvPr id="4" name="Footer Placeholder 3">
            <a:extLst>
              <a:ext uri="{FF2B5EF4-FFF2-40B4-BE49-F238E27FC236}">
                <a16:creationId xmlns:a16="http://schemas.microsoft.com/office/drawing/2014/main" id="{B112AAF3-7DA6-E04C-BB49-7D5E109173EB}"/>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3661398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2ADB02-927A-E1C8-9847-A7E3789E922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
        <p:nvSpPr>
          <p:cNvPr id="5" name="Oval 4">
            <a:extLst>
              <a:ext uri="{FF2B5EF4-FFF2-40B4-BE49-F238E27FC236}">
                <a16:creationId xmlns:a16="http://schemas.microsoft.com/office/drawing/2014/main" id="{63D729AC-7616-ECE2-B3E3-CD171F5F8872}"/>
              </a:ext>
            </a:extLst>
          </p:cNvPr>
          <p:cNvSpPr/>
          <p:nvPr/>
        </p:nvSpPr>
        <p:spPr bwMode="auto">
          <a:xfrm>
            <a:off x="3150989" y="4350314"/>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3600" b="1" dirty="0">
                <a:latin typeface="Calibri"/>
                <a:ea typeface="+mj-ea"/>
                <a:cs typeface="Calibri"/>
              </a:rPr>
              <a:t>Text</a:t>
            </a:r>
          </a:p>
        </p:txBody>
      </p:sp>
      <p:sp>
        <p:nvSpPr>
          <p:cNvPr id="6" name="Oval 5">
            <a:extLst>
              <a:ext uri="{FF2B5EF4-FFF2-40B4-BE49-F238E27FC236}">
                <a16:creationId xmlns:a16="http://schemas.microsoft.com/office/drawing/2014/main" id="{A3529B25-B14A-535F-5A7B-2C4AA61DA67B}"/>
              </a:ext>
            </a:extLst>
          </p:cNvPr>
          <p:cNvSpPr/>
          <p:nvPr/>
        </p:nvSpPr>
        <p:spPr bwMode="auto">
          <a:xfrm>
            <a:off x="7103585" y="4373206"/>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2000" b="1" dirty="0">
                <a:latin typeface="Calibri"/>
                <a:ea typeface="+mj-ea"/>
                <a:cs typeface="Calibri"/>
              </a:rPr>
              <a:t>Records</a:t>
            </a:r>
          </a:p>
        </p:txBody>
      </p:sp>
      <p:sp>
        <p:nvSpPr>
          <p:cNvPr id="7" name="Oval 6">
            <a:extLst>
              <a:ext uri="{FF2B5EF4-FFF2-40B4-BE49-F238E27FC236}">
                <a16:creationId xmlns:a16="http://schemas.microsoft.com/office/drawing/2014/main" id="{7EB3B3A1-FAF0-065D-266D-D955BF3A820D}"/>
              </a:ext>
            </a:extLst>
          </p:cNvPr>
          <p:cNvSpPr/>
          <p:nvPr/>
        </p:nvSpPr>
        <p:spPr bwMode="auto">
          <a:xfrm>
            <a:off x="5111539" y="1728564"/>
            <a:ext cx="1656184" cy="1512168"/>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CH" sz="1600" b="1" dirty="0">
                <a:latin typeface="Calibri"/>
                <a:ea typeface="+mj-ea"/>
                <a:cs typeface="Calibri"/>
              </a:rPr>
              <a:t>Knowledge</a:t>
            </a:r>
          </a:p>
        </p:txBody>
      </p:sp>
      <p:cxnSp>
        <p:nvCxnSpPr>
          <p:cNvPr id="9" name="Curved Connector 8">
            <a:extLst>
              <a:ext uri="{FF2B5EF4-FFF2-40B4-BE49-F238E27FC236}">
                <a16:creationId xmlns:a16="http://schemas.microsoft.com/office/drawing/2014/main" id="{1EEDC317-5FC2-F389-56FA-5E545CD875FF}"/>
              </a:ext>
            </a:extLst>
          </p:cNvPr>
          <p:cNvCxnSpPr>
            <a:cxnSpLocks/>
            <a:stCxn id="5" idx="4"/>
          </p:cNvCxnSpPr>
          <p:nvPr/>
        </p:nvCxnSpPr>
        <p:spPr bwMode="auto">
          <a:xfrm rot="5400000" flipH="1">
            <a:off x="3198439" y="5081840"/>
            <a:ext cx="733192" cy="828092"/>
          </a:xfrm>
          <a:prstGeom prst="curvedConnector4">
            <a:avLst>
              <a:gd name="adj1" fmla="val -31179"/>
              <a:gd name="adj2" fmla="val 261222"/>
            </a:avLst>
          </a:prstGeom>
          <a:solidFill>
            <a:schemeClr val="accent1"/>
          </a:solidFill>
          <a:ln w="571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8B0C3F47-16A6-7554-17F5-72675342AAEB}"/>
              </a:ext>
            </a:extLst>
          </p:cNvPr>
          <p:cNvSpPr txBox="1"/>
          <p:nvPr/>
        </p:nvSpPr>
        <p:spPr>
          <a:xfrm>
            <a:off x="1302940" y="6194168"/>
            <a:ext cx="3318921" cy="830997"/>
          </a:xfrm>
          <a:prstGeom prst="rect">
            <a:avLst/>
          </a:prstGeom>
          <a:noFill/>
        </p:spPr>
        <p:txBody>
          <a:bodyPr wrap="none" rtlCol="0">
            <a:spAutoFit/>
          </a:bodyPr>
          <a:lstStyle/>
          <a:p>
            <a:r>
              <a:rPr lang="en-CH" sz="1600" dirty="0">
                <a:solidFill>
                  <a:schemeClr val="tx1"/>
                </a:solidFill>
                <a:latin typeface="Verdana" charset="0"/>
              </a:rPr>
              <a:t>Part 1: Information Retrieval: </a:t>
            </a:r>
          </a:p>
          <a:p>
            <a:r>
              <a:rPr lang="en-CH" sz="1600" dirty="0">
                <a:solidFill>
                  <a:schemeClr val="tx1"/>
                </a:solidFill>
                <a:latin typeface="Verdana" charset="0"/>
              </a:rPr>
              <a:t>searching in text</a:t>
            </a:r>
          </a:p>
          <a:p>
            <a:r>
              <a:rPr lang="en-CH" sz="1600" dirty="0">
                <a:solidFill>
                  <a:schemeClr val="tx1"/>
                </a:solidFill>
                <a:latin typeface="Verdana" charset="0"/>
              </a:rPr>
              <a:t>Project 1</a:t>
            </a:r>
          </a:p>
        </p:txBody>
      </p:sp>
      <p:cxnSp>
        <p:nvCxnSpPr>
          <p:cNvPr id="13" name="Curved Connector 12">
            <a:extLst>
              <a:ext uri="{FF2B5EF4-FFF2-40B4-BE49-F238E27FC236}">
                <a16:creationId xmlns:a16="http://schemas.microsoft.com/office/drawing/2014/main" id="{1F9FED6A-D408-24EC-9273-886ACAA825D8}"/>
              </a:ext>
            </a:extLst>
          </p:cNvPr>
          <p:cNvCxnSpPr>
            <a:cxnSpLocks/>
            <a:endCxn id="7" idx="2"/>
          </p:cNvCxnSpPr>
          <p:nvPr/>
        </p:nvCxnSpPr>
        <p:spPr bwMode="auto">
          <a:xfrm rot="5400000" flipH="1" flipV="1">
            <a:off x="3628878" y="2867653"/>
            <a:ext cx="1865666" cy="1099656"/>
          </a:xfrm>
          <a:prstGeom prst="curvedConnector2">
            <a:avLst/>
          </a:prstGeom>
          <a:solidFill>
            <a:schemeClr val="accent1"/>
          </a:solidFill>
          <a:ln w="57150"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9A2651A5-2D9E-19B4-C709-C6645A72B2F3}"/>
              </a:ext>
            </a:extLst>
          </p:cNvPr>
          <p:cNvSpPr txBox="1"/>
          <p:nvPr/>
        </p:nvSpPr>
        <p:spPr>
          <a:xfrm>
            <a:off x="903212" y="2948344"/>
            <a:ext cx="3454215" cy="830997"/>
          </a:xfrm>
          <a:prstGeom prst="rect">
            <a:avLst/>
          </a:prstGeom>
          <a:noFill/>
        </p:spPr>
        <p:txBody>
          <a:bodyPr wrap="none" rtlCol="0">
            <a:spAutoFit/>
          </a:bodyPr>
          <a:lstStyle/>
          <a:p>
            <a:r>
              <a:rPr lang="en-CH" sz="1600" dirty="0">
                <a:solidFill>
                  <a:schemeClr val="tx1"/>
                </a:solidFill>
                <a:latin typeface="Verdana" charset="0"/>
              </a:rPr>
              <a:t>Part 3: Information Extraction: </a:t>
            </a:r>
          </a:p>
          <a:p>
            <a:r>
              <a:rPr lang="en-GB" sz="1600" dirty="0">
                <a:solidFill>
                  <a:schemeClr val="tx1"/>
                </a:solidFill>
                <a:latin typeface="Verdana" charset="0"/>
              </a:rPr>
              <a:t>F</a:t>
            </a:r>
            <a:r>
              <a:rPr lang="en-CH" sz="1600" dirty="0">
                <a:solidFill>
                  <a:schemeClr val="tx1"/>
                </a:solidFill>
                <a:latin typeface="Verdana" charset="0"/>
              </a:rPr>
              <a:t>inding facts in text</a:t>
            </a:r>
          </a:p>
          <a:p>
            <a:r>
              <a:rPr lang="en-CH" sz="1600" dirty="0">
                <a:solidFill>
                  <a:schemeClr val="tx1"/>
                </a:solidFill>
                <a:latin typeface="Verdana" charset="0"/>
              </a:rPr>
              <a:t>Project 3 and 4</a:t>
            </a:r>
          </a:p>
        </p:txBody>
      </p:sp>
      <p:cxnSp>
        <p:nvCxnSpPr>
          <p:cNvPr id="19" name="Curved Connector 18">
            <a:extLst>
              <a:ext uri="{FF2B5EF4-FFF2-40B4-BE49-F238E27FC236}">
                <a16:creationId xmlns:a16="http://schemas.microsoft.com/office/drawing/2014/main" id="{0C84A094-5C16-74FE-0428-10F6ADDAF497}"/>
              </a:ext>
            </a:extLst>
          </p:cNvPr>
          <p:cNvCxnSpPr>
            <a:cxnSpLocks/>
            <a:stCxn id="6" idx="6"/>
            <a:endCxn id="6" idx="4"/>
          </p:cNvCxnSpPr>
          <p:nvPr/>
        </p:nvCxnSpPr>
        <p:spPr bwMode="auto">
          <a:xfrm flipH="1">
            <a:off x="7931677" y="5129290"/>
            <a:ext cx="828092" cy="756084"/>
          </a:xfrm>
          <a:prstGeom prst="curvedConnector4">
            <a:avLst>
              <a:gd name="adj1" fmla="val -126281"/>
              <a:gd name="adj2" fmla="val 130235"/>
            </a:avLst>
          </a:prstGeom>
          <a:solidFill>
            <a:schemeClr val="accent1"/>
          </a:solidFill>
          <a:ln w="5715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16C884D2-8A56-860E-0B9C-320796C78E1F}"/>
              </a:ext>
            </a:extLst>
          </p:cNvPr>
          <p:cNvSpPr txBox="1"/>
          <p:nvPr/>
        </p:nvSpPr>
        <p:spPr>
          <a:xfrm>
            <a:off x="6566329" y="6187028"/>
            <a:ext cx="3558795" cy="830997"/>
          </a:xfrm>
          <a:prstGeom prst="rect">
            <a:avLst/>
          </a:prstGeom>
          <a:noFill/>
        </p:spPr>
        <p:txBody>
          <a:bodyPr wrap="none" rtlCol="0">
            <a:spAutoFit/>
          </a:bodyPr>
          <a:lstStyle/>
          <a:p>
            <a:r>
              <a:rPr lang="en-CH" sz="1600" dirty="0">
                <a:solidFill>
                  <a:schemeClr val="tx1"/>
                </a:solidFill>
                <a:latin typeface="Verdana" charset="0"/>
              </a:rPr>
              <a:t>Part 2: Recommender Systems: </a:t>
            </a:r>
          </a:p>
          <a:p>
            <a:r>
              <a:rPr lang="en-CH" sz="1600" dirty="0">
                <a:solidFill>
                  <a:schemeClr val="tx1"/>
                </a:solidFill>
                <a:latin typeface="Verdana" charset="0"/>
              </a:rPr>
              <a:t>searching in records</a:t>
            </a:r>
          </a:p>
          <a:p>
            <a:r>
              <a:rPr lang="en-CH" sz="1600" dirty="0">
                <a:solidFill>
                  <a:schemeClr val="tx1"/>
                </a:solidFill>
                <a:latin typeface="Verdana" charset="0"/>
              </a:rPr>
              <a:t>Project 2</a:t>
            </a:r>
          </a:p>
        </p:txBody>
      </p:sp>
      <p:cxnSp>
        <p:nvCxnSpPr>
          <p:cNvPr id="28" name="Curved Connector 27">
            <a:extLst>
              <a:ext uri="{FF2B5EF4-FFF2-40B4-BE49-F238E27FC236}">
                <a16:creationId xmlns:a16="http://schemas.microsoft.com/office/drawing/2014/main" id="{615C9973-AA51-3F08-31C6-595BCA6E2318}"/>
              </a:ext>
            </a:extLst>
          </p:cNvPr>
          <p:cNvCxnSpPr>
            <a:cxnSpLocks/>
            <a:stCxn id="6" idx="0"/>
            <a:endCxn id="7" idx="6"/>
          </p:cNvCxnSpPr>
          <p:nvPr/>
        </p:nvCxnSpPr>
        <p:spPr bwMode="auto">
          <a:xfrm rot="16200000" flipV="1">
            <a:off x="6405421" y="2846950"/>
            <a:ext cx="1888558" cy="1163954"/>
          </a:xfrm>
          <a:prstGeom prst="curvedConnector2">
            <a:avLst/>
          </a:prstGeom>
          <a:solidFill>
            <a:schemeClr val="accent1"/>
          </a:solidFill>
          <a:ln w="57150" cap="flat" cmpd="sng" algn="ctr">
            <a:solidFill>
              <a:schemeClr val="tx1"/>
            </a:solidFill>
            <a:prstDash val="solid"/>
            <a:round/>
            <a:headEnd type="none" w="med" len="med"/>
            <a:tailEnd type="triangle"/>
          </a:ln>
          <a:effectLst/>
        </p:spPr>
      </p:cxnSp>
      <p:sp>
        <p:nvSpPr>
          <p:cNvPr id="31" name="TextBox 30">
            <a:extLst>
              <a:ext uri="{FF2B5EF4-FFF2-40B4-BE49-F238E27FC236}">
                <a16:creationId xmlns:a16="http://schemas.microsoft.com/office/drawing/2014/main" id="{ADDEA95A-8F9D-2BCF-1181-FC08DA902C7E}"/>
              </a:ext>
            </a:extLst>
          </p:cNvPr>
          <p:cNvSpPr txBox="1"/>
          <p:nvPr/>
        </p:nvSpPr>
        <p:spPr>
          <a:xfrm>
            <a:off x="7838833" y="2963643"/>
            <a:ext cx="2590774" cy="584775"/>
          </a:xfrm>
          <a:prstGeom prst="rect">
            <a:avLst/>
          </a:prstGeom>
          <a:noFill/>
        </p:spPr>
        <p:txBody>
          <a:bodyPr wrap="none" rtlCol="0">
            <a:spAutoFit/>
          </a:bodyPr>
          <a:lstStyle/>
          <a:p>
            <a:r>
              <a:rPr lang="en-CH" sz="1600" dirty="0">
                <a:solidFill>
                  <a:schemeClr val="tx1"/>
                </a:solidFill>
                <a:latin typeface="Verdana" charset="0"/>
              </a:rPr>
              <a:t>Part 5: Data mining: </a:t>
            </a:r>
          </a:p>
          <a:p>
            <a:r>
              <a:rPr lang="en-GB" sz="1600" dirty="0">
                <a:solidFill>
                  <a:schemeClr val="tx1"/>
                </a:solidFill>
                <a:latin typeface="Verdana" charset="0"/>
              </a:rPr>
              <a:t>F</a:t>
            </a:r>
            <a:r>
              <a:rPr lang="en-CH" sz="1600" dirty="0">
                <a:solidFill>
                  <a:schemeClr val="tx1"/>
                </a:solidFill>
                <a:latin typeface="Verdana" charset="0"/>
              </a:rPr>
              <a:t>inding facts in records</a:t>
            </a:r>
          </a:p>
        </p:txBody>
      </p:sp>
      <p:cxnSp>
        <p:nvCxnSpPr>
          <p:cNvPr id="32" name="Curved Connector 31">
            <a:extLst>
              <a:ext uri="{FF2B5EF4-FFF2-40B4-BE49-F238E27FC236}">
                <a16:creationId xmlns:a16="http://schemas.microsoft.com/office/drawing/2014/main" id="{583FFF36-DF95-50FE-9AD1-D37B5F366E57}"/>
              </a:ext>
            </a:extLst>
          </p:cNvPr>
          <p:cNvCxnSpPr>
            <a:cxnSpLocks/>
            <a:stCxn id="7" idx="1"/>
            <a:endCxn id="7" idx="7"/>
          </p:cNvCxnSpPr>
          <p:nvPr/>
        </p:nvCxnSpPr>
        <p:spPr bwMode="auto">
          <a:xfrm rot="5400000" flipH="1" flipV="1">
            <a:off x="5939631" y="1364467"/>
            <a:ext cx="12700" cy="1171098"/>
          </a:xfrm>
          <a:prstGeom prst="curvedConnector3">
            <a:avLst>
              <a:gd name="adj1" fmla="val 7067126"/>
            </a:avLst>
          </a:prstGeom>
          <a:solidFill>
            <a:schemeClr val="accent1"/>
          </a:solidFill>
          <a:ln w="57150" cap="flat" cmpd="sng" algn="ctr">
            <a:solidFill>
              <a:schemeClr val="tx1"/>
            </a:solidFill>
            <a:prstDash val="solid"/>
            <a:round/>
            <a:headEnd type="none" w="med" len="med"/>
            <a:tailEnd type="triangle"/>
          </a:ln>
          <a:effectLst/>
        </p:spPr>
      </p:cxnSp>
      <p:sp>
        <p:nvSpPr>
          <p:cNvPr id="36" name="TextBox 35">
            <a:extLst>
              <a:ext uri="{FF2B5EF4-FFF2-40B4-BE49-F238E27FC236}">
                <a16:creationId xmlns:a16="http://schemas.microsoft.com/office/drawing/2014/main" id="{6ED30529-CB86-040A-B8E4-BB86ED955031}"/>
              </a:ext>
            </a:extLst>
          </p:cNvPr>
          <p:cNvSpPr txBox="1"/>
          <p:nvPr/>
        </p:nvSpPr>
        <p:spPr>
          <a:xfrm>
            <a:off x="6296552" y="1090485"/>
            <a:ext cx="3270254" cy="584775"/>
          </a:xfrm>
          <a:prstGeom prst="rect">
            <a:avLst/>
          </a:prstGeom>
          <a:noFill/>
        </p:spPr>
        <p:txBody>
          <a:bodyPr wrap="none" rtlCol="0">
            <a:spAutoFit/>
          </a:bodyPr>
          <a:lstStyle/>
          <a:p>
            <a:r>
              <a:rPr lang="en-CH" sz="1600" dirty="0">
                <a:solidFill>
                  <a:schemeClr val="tx1"/>
                </a:solidFill>
                <a:latin typeface="Verdana" charset="0"/>
              </a:rPr>
              <a:t>Part 4: Knowledge inference: </a:t>
            </a:r>
          </a:p>
          <a:p>
            <a:r>
              <a:rPr lang="en-GB" sz="1600" dirty="0">
                <a:solidFill>
                  <a:schemeClr val="tx1"/>
                </a:solidFill>
                <a:latin typeface="Verdana" charset="0"/>
              </a:rPr>
              <a:t>Inferring</a:t>
            </a:r>
            <a:r>
              <a:rPr lang="en-CH" sz="1600" dirty="0">
                <a:solidFill>
                  <a:schemeClr val="tx1"/>
                </a:solidFill>
                <a:latin typeface="Verdana" charset="0"/>
              </a:rPr>
              <a:t> facts in facts</a:t>
            </a:r>
          </a:p>
        </p:txBody>
      </p:sp>
    </p:spTree>
    <p:extLst>
      <p:ext uri="{BB962C8B-B14F-4D97-AF65-F5344CB8AC3E}">
        <p14:creationId xmlns:p14="http://schemas.microsoft.com/office/powerpoint/2010/main" val="254227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6232-274C-7B40-B522-045682904BED}"/>
              </a:ext>
            </a:extLst>
          </p:cNvPr>
          <p:cNvSpPr>
            <a:spLocks noGrp="1"/>
          </p:cNvSpPr>
          <p:nvPr>
            <p:ph type="title"/>
          </p:nvPr>
        </p:nvSpPr>
        <p:spPr/>
        <p:txBody>
          <a:bodyPr/>
          <a:lstStyle/>
          <a:p>
            <a:r>
              <a:rPr lang="en-US" dirty="0"/>
              <a:t>The Data Perspective</a:t>
            </a:r>
          </a:p>
        </p:txBody>
      </p:sp>
      <p:sp>
        <p:nvSpPr>
          <p:cNvPr id="3" name="Content Placeholder 2">
            <a:extLst>
              <a:ext uri="{FF2B5EF4-FFF2-40B4-BE49-F238E27FC236}">
                <a16:creationId xmlns:a16="http://schemas.microsoft.com/office/drawing/2014/main" id="{56D8CD0F-1AFB-3445-B6C3-78FD16F99A09}"/>
              </a:ext>
            </a:extLst>
          </p:cNvPr>
          <p:cNvSpPr>
            <a:spLocks noGrp="1"/>
          </p:cNvSpPr>
          <p:nvPr>
            <p:ph sz="half" idx="1"/>
          </p:nvPr>
        </p:nvSpPr>
        <p:spPr/>
        <p:txBody>
          <a:bodyPr/>
          <a:lstStyle/>
          <a:p>
            <a:r>
              <a:rPr lang="en-US" dirty="0"/>
              <a:t>Information systems:</a:t>
            </a:r>
          </a:p>
          <a:p>
            <a:r>
              <a:rPr lang="en-US" dirty="0"/>
              <a:t>Computer systems handling and interpreting </a:t>
            </a:r>
            <a:r>
              <a:rPr lang="en-US" b="1" dirty="0"/>
              <a:t>large amounts of data</a:t>
            </a:r>
          </a:p>
          <a:p>
            <a:pPr marL="457200" indent="-457200">
              <a:buFontTx/>
              <a:buChar char="-"/>
            </a:pPr>
            <a:r>
              <a:rPr lang="en-US" dirty="0"/>
              <a:t>Transaction data</a:t>
            </a:r>
          </a:p>
          <a:p>
            <a:pPr marL="457200" indent="-457200">
              <a:buFontTx/>
              <a:buChar char="-"/>
            </a:pPr>
            <a:r>
              <a:rPr lang="en-US" dirty="0"/>
              <a:t>Documents</a:t>
            </a:r>
          </a:p>
          <a:p>
            <a:pPr marL="457200" indent="-457200">
              <a:buFontTx/>
              <a:buChar char="-"/>
            </a:pPr>
            <a:r>
              <a:rPr lang="en-US" dirty="0"/>
              <a:t>Maps</a:t>
            </a:r>
          </a:p>
          <a:p>
            <a:pPr marL="457200" indent="-457200">
              <a:buFontTx/>
              <a:buChar char="-"/>
            </a:pPr>
            <a:r>
              <a:rPr lang="en-US" dirty="0"/>
              <a:t>Social networks</a:t>
            </a:r>
          </a:p>
          <a:p>
            <a:pPr marL="457200" indent="-457200">
              <a:buFontTx/>
              <a:buChar char="-"/>
            </a:pPr>
            <a:r>
              <a:rPr lang="en-US" dirty="0"/>
              <a:t>Sensor data</a:t>
            </a:r>
          </a:p>
        </p:txBody>
      </p:sp>
      <p:sp>
        <p:nvSpPr>
          <p:cNvPr id="4" name="Content Placeholder 3">
            <a:extLst>
              <a:ext uri="{FF2B5EF4-FFF2-40B4-BE49-F238E27FC236}">
                <a16:creationId xmlns:a16="http://schemas.microsoft.com/office/drawing/2014/main" id="{0EED8CC5-27E5-A044-96B2-3D0BEEB53194}"/>
              </a:ext>
            </a:extLst>
          </p:cNvPr>
          <p:cNvSpPr>
            <a:spLocks noGrp="1"/>
          </p:cNvSpPr>
          <p:nvPr>
            <p:ph sz="half" idx="2"/>
          </p:nvPr>
        </p:nvSpPr>
        <p:spPr/>
        <p:txBody>
          <a:bodyPr/>
          <a:lstStyle/>
          <a:p>
            <a:r>
              <a:rPr lang="en-US" dirty="0"/>
              <a:t>Not information systems:</a:t>
            </a:r>
          </a:p>
          <a:p>
            <a:r>
              <a:rPr lang="en-US" dirty="0"/>
              <a:t>Computer systems performing </a:t>
            </a:r>
            <a:r>
              <a:rPr lang="en-US" b="1" dirty="0"/>
              <a:t>lots of computation</a:t>
            </a:r>
          </a:p>
          <a:p>
            <a:pPr marL="457200" indent="-457200">
              <a:buFontTx/>
              <a:buChar char="-"/>
            </a:pPr>
            <a:r>
              <a:rPr lang="en-US" dirty="0"/>
              <a:t>Computational science and simulation</a:t>
            </a:r>
          </a:p>
          <a:p>
            <a:pPr marL="457200" indent="-457200">
              <a:buFontTx/>
              <a:buChar char="-"/>
            </a:pPr>
            <a:r>
              <a:rPr lang="en-US" dirty="0"/>
              <a:t>Computer games</a:t>
            </a:r>
          </a:p>
          <a:p>
            <a:pPr marL="457200" indent="-457200">
              <a:buFontTx/>
              <a:buChar char="-"/>
            </a:pPr>
            <a:r>
              <a:rPr lang="en-US" dirty="0"/>
              <a:t>Computer algebra (</a:t>
            </a:r>
            <a:r>
              <a:rPr lang="en-US" dirty="0" err="1"/>
              <a:t>Matlab</a:t>
            </a:r>
            <a:r>
              <a:rPr lang="en-US" dirty="0"/>
              <a:t> </a:t>
            </a:r>
            <a:r>
              <a:rPr lang="en-US" dirty="0" err="1"/>
              <a:t>etc</a:t>
            </a:r>
            <a:r>
              <a:rPr lang="en-US" dirty="0"/>
              <a:t>)</a:t>
            </a:r>
          </a:p>
          <a:p>
            <a:pPr marL="457200" indent="-457200">
              <a:buFontTx/>
              <a:buChar char="-"/>
            </a:pPr>
            <a:endParaRPr lang="en-US" dirty="0"/>
          </a:p>
        </p:txBody>
      </p:sp>
      <p:sp>
        <p:nvSpPr>
          <p:cNvPr id="5" name="Footer Placeholder 4">
            <a:extLst>
              <a:ext uri="{FF2B5EF4-FFF2-40B4-BE49-F238E27FC236}">
                <a16:creationId xmlns:a16="http://schemas.microsoft.com/office/drawing/2014/main" id="{1737EC9F-3C6C-C645-94B2-C13E1F17B289}"/>
              </a:ext>
            </a:extLst>
          </p:cNvPr>
          <p:cNvSpPr>
            <a:spLocks noGrp="1"/>
          </p:cNvSpPr>
          <p:nvPr>
            <p:ph type="ftr" sz="quarter" idx="10"/>
          </p:nvPr>
        </p:nvSpPr>
        <p:spPr/>
        <p:txBody>
          <a:bodyPr/>
          <a:lstStyle/>
          <a:p>
            <a:r>
              <a:rPr lang="fr-CH"/>
              <a:t>©2023, Karl Aberer, EPFL-IC, Laboratoire de systèmes d'informations répartis </a:t>
            </a:r>
            <a:endParaRPr lang="en-GB"/>
          </a:p>
        </p:txBody>
      </p:sp>
    </p:spTree>
    <p:extLst>
      <p:ext uri="{BB962C8B-B14F-4D97-AF65-F5344CB8AC3E}">
        <p14:creationId xmlns:p14="http://schemas.microsoft.com/office/powerpoint/2010/main" val="227512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F357-3F77-0A45-B8B2-6041E9CAF661}"/>
              </a:ext>
            </a:extLst>
          </p:cNvPr>
          <p:cNvSpPr>
            <a:spLocks noGrp="1"/>
          </p:cNvSpPr>
          <p:nvPr>
            <p:ph type="title"/>
          </p:nvPr>
        </p:nvSpPr>
        <p:spPr/>
        <p:txBody>
          <a:bodyPr/>
          <a:lstStyle/>
          <a:p>
            <a:r>
              <a:rPr lang="en-US" dirty="0"/>
              <a:t>Ask Wikipedia</a:t>
            </a:r>
          </a:p>
        </p:txBody>
      </p:sp>
      <p:sp>
        <p:nvSpPr>
          <p:cNvPr id="3" name="Content Placeholder 2">
            <a:extLst>
              <a:ext uri="{FF2B5EF4-FFF2-40B4-BE49-F238E27FC236}">
                <a16:creationId xmlns:a16="http://schemas.microsoft.com/office/drawing/2014/main" id="{B86B31D5-89F5-3848-A4C1-E629955F9164}"/>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A69C206E-F8D6-9247-AC10-36BC5BD70F3D}"/>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pic>
        <p:nvPicPr>
          <p:cNvPr id="5" name="Content Placeholder 5">
            <a:extLst>
              <a:ext uri="{FF2B5EF4-FFF2-40B4-BE49-F238E27FC236}">
                <a16:creationId xmlns:a16="http://schemas.microsoft.com/office/drawing/2014/main" id="{6044587C-2027-9542-9EE1-DD0EE1987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512540"/>
            <a:ext cx="6128062" cy="4411202"/>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E9B094BB-8F51-864B-9681-A3D8EB6D5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581" y="1445234"/>
            <a:ext cx="5863682" cy="3999890"/>
          </a:xfrm>
          <a:prstGeom prst="rect">
            <a:avLst/>
          </a:prstGeom>
        </p:spPr>
      </p:pic>
      <p:sp>
        <p:nvSpPr>
          <p:cNvPr id="7" name="TextBox 6">
            <a:extLst>
              <a:ext uri="{FF2B5EF4-FFF2-40B4-BE49-F238E27FC236}">
                <a16:creationId xmlns:a16="http://schemas.microsoft.com/office/drawing/2014/main" id="{5B4AE738-4C57-9D47-85FE-63BE4688C18A}"/>
              </a:ext>
            </a:extLst>
          </p:cNvPr>
          <p:cNvSpPr txBox="1"/>
          <p:nvPr/>
        </p:nvSpPr>
        <p:spPr>
          <a:xfrm>
            <a:off x="1915070"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2018</a:t>
            </a:r>
          </a:p>
        </p:txBody>
      </p:sp>
      <p:sp>
        <p:nvSpPr>
          <p:cNvPr id="8" name="TextBox 7">
            <a:extLst>
              <a:ext uri="{FF2B5EF4-FFF2-40B4-BE49-F238E27FC236}">
                <a16:creationId xmlns:a16="http://schemas.microsoft.com/office/drawing/2014/main" id="{9ED17CEB-AD09-2444-8337-8EF5E0A8650F}"/>
              </a:ext>
            </a:extLst>
          </p:cNvPr>
          <p:cNvSpPr txBox="1"/>
          <p:nvPr/>
        </p:nvSpPr>
        <p:spPr>
          <a:xfrm>
            <a:off x="9403902" y="5967748"/>
            <a:ext cx="704039"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2021</a:t>
            </a:r>
          </a:p>
        </p:txBody>
      </p:sp>
      <p:sp>
        <p:nvSpPr>
          <p:cNvPr id="9" name="Rectangle 8">
            <a:extLst>
              <a:ext uri="{FF2B5EF4-FFF2-40B4-BE49-F238E27FC236}">
                <a16:creationId xmlns:a16="http://schemas.microsoft.com/office/drawing/2014/main" id="{7BB7E4B3-0A04-AB4E-8C74-B39CC0523FF7}"/>
              </a:ext>
            </a:extLst>
          </p:cNvPr>
          <p:cNvSpPr/>
          <p:nvPr/>
        </p:nvSpPr>
        <p:spPr bwMode="auto">
          <a:xfrm>
            <a:off x="6128062" y="2304628"/>
            <a:ext cx="5716225" cy="28803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89410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F85E-38EF-98FE-FDD8-12EBB9DA28A7}"/>
              </a:ext>
            </a:extLst>
          </p:cNvPr>
          <p:cNvSpPr>
            <a:spLocks noGrp="1"/>
          </p:cNvSpPr>
          <p:nvPr>
            <p:ph type="title"/>
          </p:nvPr>
        </p:nvSpPr>
        <p:spPr/>
        <p:txBody>
          <a:bodyPr/>
          <a:lstStyle/>
          <a:p>
            <a:r>
              <a:rPr lang="en-CH" dirty="0"/>
              <a:t>Ask ChatGPT</a:t>
            </a:r>
          </a:p>
        </p:txBody>
      </p:sp>
      <p:sp>
        <p:nvSpPr>
          <p:cNvPr id="3" name="Content Placeholder 2">
            <a:extLst>
              <a:ext uri="{FF2B5EF4-FFF2-40B4-BE49-F238E27FC236}">
                <a16:creationId xmlns:a16="http://schemas.microsoft.com/office/drawing/2014/main" id="{B64FE111-AC6A-E482-BB6D-A319A67F49B8}"/>
              </a:ext>
            </a:extLst>
          </p:cNvPr>
          <p:cNvSpPr>
            <a:spLocks noGrp="1"/>
          </p:cNvSpPr>
          <p:nvPr>
            <p:ph idx="1"/>
          </p:nvPr>
        </p:nvSpPr>
        <p:spPr/>
        <p:txBody>
          <a:bodyPr/>
          <a:lstStyle/>
          <a:p>
            <a:r>
              <a:rPr lang="en-GB" sz="1200" dirty="0"/>
              <a:t>An information system (IS) is a collection of hardware, software, data, people, and procedures that work together to facilitate the gathering, processing, storing, and dissemination of information within an organization or a specific context. The primary purpose of an information system is to support decision-making, coordination, control, analysis, and visualization of information to help individuals, groups, and organizations achieve their goals effectively and efficiently.</a:t>
            </a:r>
          </a:p>
          <a:p>
            <a:r>
              <a:rPr lang="en-GB" sz="1200" dirty="0"/>
              <a:t>Information systems can vary widely in scope and purpose, ranging from simple systems used for personal tasks like managing contacts or calendars to complex enterprise-wide systems used by large organizations for functions like customer relationship management, supply chain management, and financial reporting.</a:t>
            </a:r>
          </a:p>
          <a:p>
            <a:r>
              <a:rPr lang="en-GB" sz="1200" dirty="0"/>
              <a:t>Key components of an information system include:</a:t>
            </a:r>
          </a:p>
          <a:p>
            <a:r>
              <a:rPr lang="en-GB" sz="1200" dirty="0"/>
              <a:t>1. **Hardware:** The physical devices and equipment that process and store data, such as computers, servers, storage devices, networking equipment, and peripherals.</a:t>
            </a:r>
          </a:p>
          <a:p>
            <a:r>
              <a:rPr lang="en-GB" sz="1200" dirty="0"/>
              <a:t>2. **Software:** The programs and applications that enable users to interact with and manipulate data. This includes operating systems, databases, communication software, and various applications tailored to specific tasks.</a:t>
            </a:r>
          </a:p>
          <a:p>
            <a:r>
              <a:rPr lang="en-GB" sz="1200" dirty="0"/>
              <a:t>3. **Data:** Raw facts, figures, and symbols that are collected, processed, and stored by the system. Data can come in various forms, such as text, numbers, images, and multimedia.</a:t>
            </a:r>
          </a:p>
          <a:p>
            <a:r>
              <a:rPr lang="en-GB" sz="1200" dirty="0"/>
              <a:t>4. **People:** The individuals who use, manage, develop, and maintain the information system. This includes end-users, IT professionals, managers, and other stakeholders who contribute to the system's functionality and success.</a:t>
            </a:r>
          </a:p>
          <a:p>
            <a:r>
              <a:rPr lang="en-GB" sz="1200" dirty="0"/>
              <a:t>5. **Procedures:** The formalized methods, rules, and guidelines that dictate how the system is used, maintained, and controlled. Procedures ensure consistency, security, and proper functioning of the system.</a:t>
            </a:r>
          </a:p>
          <a:p>
            <a:r>
              <a:rPr lang="en-GB" sz="1200" dirty="0"/>
              <a:t>Information systems can be categorized based on their scope and focus:</a:t>
            </a:r>
          </a:p>
          <a:p>
            <a:r>
              <a:rPr lang="en-GB" sz="1200" dirty="0"/>
              <a:t>- **Personal Information Systems:** Used by individuals for personal tasks such as email, document management, and time tracking.</a:t>
            </a:r>
          </a:p>
          <a:p>
            <a:r>
              <a:rPr lang="en-GB" sz="1200" dirty="0"/>
              <a:t>- **Enterprise Information Systems:** Used by organizations to support various business functions like sales, marketing, finance, and human resources. Examples include Customer Relationship Management (CRM) and Enterprise Resource Planning (ERP) systems.</a:t>
            </a:r>
          </a:p>
          <a:p>
            <a:r>
              <a:rPr lang="en-GB" sz="1200" dirty="0"/>
              <a:t>- **Decision Support Systems:** Provide tools and information to assist in decision-making by </a:t>
            </a:r>
            <a:r>
              <a:rPr lang="en-GB" sz="1200" dirty="0" err="1"/>
              <a:t>analyzing</a:t>
            </a:r>
            <a:r>
              <a:rPr lang="en-GB" sz="1200" dirty="0"/>
              <a:t> data and generating insights.</a:t>
            </a:r>
          </a:p>
          <a:p>
            <a:r>
              <a:rPr lang="en-GB" sz="1200" dirty="0"/>
              <a:t>- **Knowledge Management Systems:** Focus on capturing, storing, and disseminating an organization's collective knowledge and expertise.</a:t>
            </a:r>
          </a:p>
          <a:p>
            <a:r>
              <a:rPr lang="en-GB" sz="1200" dirty="0"/>
              <a:t>- **Geographic Information Systems (GIS):** Specialized systems for capturing, managing, </a:t>
            </a:r>
            <a:r>
              <a:rPr lang="en-GB" sz="1200" dirty="0" err="1"/>
              <a:t>analyzing</a:t>
            </a:r>
            <a:r>
              <a:rPr lang="en-GB" sz="1200" dirty="0"/>
              <a:t>, and presenting geographic or spatial data.</a:t>
            </a:r>
          </a:p>
          <a:p>
            <a:r>
              <a:rPr lang="en-GB" sz="1200" dirty="0"/>
              <a:t>- **Transaction Processing Systems (TPS):** Handle routine, day-to-day transactions within an organization, such as order processing and inventory management.</a:t>
            </a:r>
          </a:p>
          <a:p>
            <a:r>
              <a:rPr lang="en-GB" sz="1200" dirty="0"/>
              <a:t>Overall, information systems play a crucial role in modern businesses and society by enabling efficient data management, improved communication, streamlined processes, and better decision-making.</a:t>
            </a:r>
          </a:p>
          <a:p>
            <a:endParaRPr lang="en-GB" sz="1200" dirty="0"/>
          </a:p>
          <a:p>
            <a:r>
              <a:rPr lang="en-GB" sz="1200" dirty="0"/>
              <a:t>(pretty similar to the </a:t>
            </a:r>
            <a:r>
              <a:rPr lang="en-GB" sz="1200" dirty="0" err="1"/>
              <a:t>WikiPedia</a:t>
            </a:r>
            <a:r>
              <a:rPr lang="en-GB" sz="1200" dirty="0"/>
              <a:t> article)</a:t>
            </a:r>
            <a:endParaRPr lang="en-CH" sz="1200" dirty="0"/>
          </a:p>
        </p:txBody>
      </p:sp>
      <p:sp>
        <p:nvSpPr>
          <p:cNvPr id="4" name="Footer Placeholder 3">
            <a:extLst>
              <a:ext uri="{FF2B5EF4-FFF2-40B4-BE49-F238E27FC236}">
                <a16:creationId xmlns:a16="http://schemas.microsoft.com/office/drawing/2014/main" id="{ECE2B70D-A1D0-709D-4188-53CE9025277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1212951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039-9388-834D-9BB4-B58B0130FFC0}"/>
              </a:ext>
            </a:extLst>
          </p:cNvPr>
          <p:cNvSpPr>
            <a:spLocks noGrp="1"/>
          </p:cNvSpPr>
          <p:nvPr>
            <p:ph type="title"/>
          </p:nvPr>
        </p:nvSpPr>
        <p:spPr/>
        <p:txBody>
          <a:bodyPr/>
          <a:lstStyle/>
          <a:p>
            <a:r>
              <a:rPr lang="en-US" dirty="0"/>
              <a:t>A Systems Perspective</a:t>
            </a:r>
          </a:p>
        </p:txBody>
      </p:sp>
      <p:sp>
        <p:nvSpPr>
          <p:cNvPr id="5" name="Rectangle 4">
            <a:extLst>
              <a:ext uri="{FF2B5EF4-FFF2-40B4-BE49-F238E27FC236}">
                <a16:creationId xmlns:a16="http://schemas.microsoft.com/office/drawing/2014/main" id="{4A6B2878-E711-134A-AB44-0CEC73A4DA50}"/>
              </a:ext>
            </a:extLst>
          </p:cNvPr>
          <p:cNvSpPr/>
          <p:nvPr/>
        </p:nvSpPr>
        <p:spPr>
          <a:xfrm>
            <a:off x="7186394" y="3031616"/>
            <a:ext cx="3067875" cy="2908177"/>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libri" panose="020F0502020204030204" pitchFamily="34" charset="0"/>
                <a:cs typeface="Calibri" panose="020F0502020204030204" pitchFamily="34" charset="0"/>
              </a:rPr>
              <a:t>Environment</a:t>
            </a:r>
          </a:p>
        </p:txBody>
      </p:sp>
      <p:sp>
        <p:nvSpPr>
          <p:cNvPr id="8" name="Right Arrow 7">
            <a:extLst>
              <a:ext uri="{FF2B5EF4-FFF2-40B4-BE49-F238E27FC236}">
                <a16:creationId xmlns:a16="http://schemas.microsoft.com/office/drawing/2014/main" id="{10CB97E6-03CF-7D45-B0C1-E13D91CB253E}"/>
              </a:ext>
            </a:extLst>
          </p:cNvPr>
          <p:cNvSpPr/>
          <p:nvPr/>
        </p:nvSpPr>
        <p:spPr>
          <a:xfrm>
            <a:off x="4459501" y="2734604"/>
            <a:ext cx="2136970" cy="1267761"/>
          </a:xfrm>
          <a:prstGeom prst="righ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Performs action (decision)</a:t>
            </a:r>
          </a:p>
        </p:txBody>
      </p:sp>
      <p:pic>
        <p:nvPicPr>
          <p:cNvPr id="7" name="Picture 6">
            <a:extLst>
              <a:ext uri="{FF2B5EF4-FFF2-40B4-BE49-F238E27FC236}">
                <a16:creationId xmlns:a16="http://schemas.microsoft.com/office/drawing/2014/main" id="{2D174009-3195-E241-8E23-F0158385FC08}"/>
              </a:ext>
            </a:extLst>
          </p:cNvPr>
          <p:cNvPicPr>
            <a:picLocks noChangeAspect="1"/>
          </p:cNvPicPr>
          <p:nvPr/>
        </p:nvPicPr>
        <p:blipFill>
          <a:blip r:embed="rId3"/>
          <a:stretch>
            <a:fillRect/>
          </a:stretch>
        </p:blipFill>
        <p:spPr>
          <a:xfrm>
            <a:off x="1514226" y="3031616"/>
            <a:ext cx="2326356" cy="2747079"/>
          </a:xfrm>
          <a:prstGeom prst="rect">
            <a:avLst/>
          </a:prstGeom>
        </p:spPr>
      </p:pic>
      <p:sp>
        <p:nvSpPr>
          <p:cNvPr id="6" name="Left Arrow 5">
            <a:extLst>
              <a:ext uri="{FF2B5EF4-FFF2-40B4-BE49-F238E27FC236}">
                <a16:creationId xmlns:a16="http://schemas.microsoft.com/office/drawing/2014/main" id="{53FEA7FD-9F5E-EF41-B8B7-DC17F384AB4E}"/>
              </a:ext>
            </a:extLst>
          </p:cNvPr>
          <p:cNvSpPr/>
          <p:nvPr/>
        </p:nvSpPr>
        <p:spPr>
          <a:xfrm>
            <a:off x="4436350" y="4939582"/>
            <a:ext cx="2136163" cy="1266264"/>
          </a:xfrm>
          <a:prstGeom prst="leftArrow">
            <a:avLst/>
          </a:prstGeom>
          <a:solidFill>
            <a:srgbClr val="27408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1" dirty="0">
                <a:latin typeface="Calibri" panose="020F0502020204030204" pitchFamily="34" charset="0"/>
                <a:cs typeface="Calibri" panose="020F0502020204030204" pitchFamily="34" charset="0"/>
              </a:rPr>
              <a:t>Receives signal (data)</a:t>
            </a:r>
          </a:p>
        </p:txBody>
      </p:sp>
      <p:pic>
        <p:nvPicPr>
          <p:cNvPr id="13" name="Picture 12">
            <a:extLst>
              <a:ext uri="{FF2B5EF4-FFF2-40B4-BE49-F238E27FC236}">
                <a16:creationId xmlns:a16="http://schemas.microsoft.com/office/drawing/2014/main" id="{91E977D3-5719-284D-9840-945729FD0BCC}"/>
              </a:ext>
            </a:extLst>
          </p:cNvPr>
          <p:cNvPicPr>
            <a:picLocks noChangeAspect="1"/>
          </p:cNvPicPr>
          <p:nvPr/>
        </p:nvPicPr>
        <p:blipFill>
          <a:blip r:embed="rId4"/>
          <a:stretch>
            <a:fillRect/>
          </a:stretch>
        </p:blipFill>
        <p:spPr>
          <a:xfrm>
            <a:off x="1514226" y="3031616"/>
            <a:ext cx="2326356" cy="2747079"/>
          </a:xfrm>
          <a:prstGeom prst="rect">
            <a:avLst/>
          </a:prstGeom>
        </p:spPr>
      </p:pic>
      <p:sp>
        <p:nvSpPr>
          <p:cNvPr id="15" name="Rectangle 14">
            <a:extLst>
              <a:ext uri="{FF2B5EF4-FFF2-40B4-BE49-F238E27FC236}">
                <a16:creationId xmlns:a16="http://schemas.microsoft.com/office/drawing/2014/main" id="{5FC8F6BE-C098-7943-8399-D53A3952FD17}"/>
              </a:ext>
            </a:extLst>
          </p:cNvPr>
          <p:cNvSpPr/>
          <p:nvPr/>
        </p:nvSpPr>
        <p:spPr>
          <a:xfrm>
            <a:off x="-1" y="6736058"/>
            <a:ext cx="11879263" cy="5339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This model applies to all types of systems: organisms, species, humans, organizations, societies, etc. </a:t>
            </a:r>
          </a:p>
        </p:txBody>
      </p:sp>
      <p:sp>
        <p:nvSpPr>
          <p:cNvPr id="3" name="Rectangle 2">
            <a:extLst>
              <a:ext uri="{FF2B5EF4-FFF2-40B4-BE49-F238E27FC236}">
                <a16:creationId xmlns:a16="http://schemas.microsoft.com/office/drawing/2014/main" id="{5AC9389B-912B-8940-93C0-322F97A1EB27}"/>
              </a:ext>
            </a:extLst>
          </p:cNvPr>
          <p:cNvSpPr/>
          <p:nvPr/>
        </p:nvSpPr>
        <p:spPr>
          <a:xfrm>
            <a:off x="3177802" y="1584099"/>
            <a:ext cx="4499886" cy="646331"/>
          </a:xfrm>
          <a:prstGeom prst="rect">
            <a:avLst/>
          </a:prstGeom>
        </p:spPr>
        <p:txBody>
          <a:bodyPr wrap="none">
            <a:spAutoFit/>
          </a:bodyPr>
          <a:lstStyle/>
          <a:p>
            <a:r>
              <a:rPr lang="en-US" sz="3600" dirty="0">
                <a:latin typeface="Calibri" panose="020F0502020204030204" pitchFamily="34" charset="0"/>
                <a:cs typeface="Calibri" panose="020F0502020204030204" pitchFamily="34" charset="0"/>
              </a:rPr>
              <a:t>Information Processing</a:t>
            </a:r>
          </a:p>
        </p:txBody>
      </p:sp>
      <p:sp>
        <p:nvSpPr>
          <p:cNvPr id="4" name="Footer Placeholder 3">
            <a:extLst>
              <a:ext uri="{FF2B5EF4-FFF2-40B4-BE49-F238E27FC236}">
                <a16:creationId xmlns:a16="http://schemas.microsoft.com/office/drawing/2014/main" id="{C12971EC-537B-2640-A53F-A789D7F8E77F}"/>
              </a:ext>
            </a:extLst>
          </p:cNvPr>
          <p:cNvSpPr>
            <a:spLocks noGrp="1"/>
          </p:cNvSpPr>
          <p:nvPr>
            <p:ph type="ftr" sz="quarter" idx="10"/>
          </p:nvPr>
        </p:nvSpPr>
        <p:spPr/>
        <p:txBody>
          <a:bodyPr/>
          <a:lstStyle/>
          <a:p>
            <a:r>
              <a:rPr lang="fr-CH"/>
              <a:t>©2023, Karl Aberer, EPFL-IC, Laboratoire de systèmes d'informations répartis </a:t>
            </a:r>
            <a:endParaRPr lang="en-GB" dirty="0"/>
          </a:p>
        </p:txBody>
      </p:sp>
    </p:spTree>
    <p:extLst>
      <p:ext uri="{BB962C8B-B14F-4D97-AF65-F5344CB8AC3E}">
        <p14:creationId xmlns:p14="http://schemas.microsoft.com/office/powerpoint/2010/main" val="25299536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nodeType="afterEffect">
                                  <p:stCondLst>
                                    <p:cond delay="1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1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117397</TotalTime>
  <Words>8486</Words>
  <Application>Microsoft Macintosh PowerPoint</Application>
  <PresentationFormat>Custom</PresentationFormat>
  <Paragraphs>779</Paragraphs>
  <Slides>56</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Cambria Math</vt:lpstr>
      <vt:lpstr>Comic Sans MS</vt:lpstr>
      <vt:lpstr>Courier</vt:lpstr>
      <vt:lpstr>Tempus Sans ITC</vt:lpstr>
      <vt:lpstr>Verdana</vt:lpstr>
      <vt:lpstr>part1 XML</vt:lpstr>
      <vt:lpstr>Distributed Information Systems  An Overview</vt:lpstr>
      <vt:lpstr>Overview</vt:lpstr>
      <vt:lpstr>1. WHAT IS AN information System?</vt:lpstr>
      <vt:lpstr>Information Systems – are everywhere</vt:lpstr>
      <vt:lpstr>The Business Perspective</vt:lpstr>
      <vt:lpstr>The Data Perspective</vt:lpstr>
      <vt:lpstr>Ask Wikipedia</vt:lpstr>
      <vt:lpstr>Ask ChatGPT</vt:lpstr>
      <vt:lpstr>A Systems Perspective</vt:lpstr>
      <vt:lpstr>Information Processing: example</vt:lpstr>
      <vt:lpstr>Data-Information-Knowledge</vt:lpstr>
      <vt:lpstr>Information Systems</vt:lpstr>
      <vt:lpstr>What is an Information System?</vt:lpstr>
      <vt:lpstr>2. Data Modeling</vt:lpstr>
      <vt:lpstr>2.1 What is a model?</vt:lpstr>
      <vt:lpstr>Data</vt:lpstr>
      <vt:lpstr>2.2 Data</vt:lpstr>
      <vt:lpstr>Relationship among Model and Data Model</vt:lpstr>
      <vt:lpstr>Three levels of modeling</vt:lpstr>
      <vt:lpstr>Is this mapping trivial?</vt:lpstr>
      <vt:lpstr>Three Notions of Data</vt:lpstr>
      <vt:lpstr>Architecture of an Information System</vt:lpstr>
      <vt:lpstr>2.3 Representation</vt:lpstr>
      <vt:lpstr>Example: Homomorphism</vt:lpstr>
      <vt:lpstr>Binary Representation</vt:lpstr>
      <vt:lpstr>Data Exchange Format</vt:lpstr>
      <vt:lpstr>Example: Representing a Continuous Model</vt:lpstr>
      <vt:lpstr>Representations are not always accurate</vt:lpstr>
      <vt:lpstr>Example</vt:lpstr>
      <vt:lpstr>Illustration</vt:lpstr>
      <vt:lpstr>Representing the Real World</vt:lpstr>
      <vt:lpstr>3. Managing data and information </vt:lpstr>
      <vt:lpstr>3.1 Data Management</vt:lpstr>
      <vt:lpstr>Data Management</vt:lpstr>
      <vt:lpstr>Examples of DBMS</vt:lpstr>
      <vt:lpstr>Example: DataFrames</vt:lpstr>
      <vt:lpstr>3.2 Information Management</vt:lpstr>
      <vt:lpstr>Example</vt:lpstr>
      <vt:lpstr>Model Building</vt:lpstr>
      <vt:lpstr>New Models generate New Data</vt:lpstr>
      <vt:lpstr>Information Management</vt:lpstr>
      <vt:lpstr>Evaluation of Models</vt:lpstr>
      <vt:lpstr>Quality vs. Cost Tradeoff</vt:lpstr>
      <vt:lpstr>Utility</vt:lpstr>
      <vt:lpstr>Refined View of an Information System</vt:lpstr>
      <vt:lpstr>3.3 Distributed Information Management</vt:lpstr>
      <vt:lpstr>Centralized Information System</vt:lpstr>
      <vt:lpstr>Physical Distribution</vt:lpstr>
      <vt:lpstr>Key Issues in Distributed Data Management</vt:lpstr>
      <vt:lpstr>Logical Distribution</vt:lpstr>
      <vt:lpstr>Key Issues with Data Integration</vt:lpstr>
      <vt:lpstr>Autonomy – Distribution of Control</vt:lpstr>
      <vt:lpstr>Key Issues in Autonomy</vt:lpstr>
      <vt:lpstr>4. About the lecture</vt:lpstr>
      <vt:lpstr>Focus of the Lecture</vt:lpstr>
      <vt:lpstr>PowerPoint Presentation</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Aberer Karl</cp:lastModifiedBy>
  <cp:revision>676</cp:revision>
  <cp:lastPrinted>2022-09-19T12:36:56Z</cp:lastPrinted>
  <dcterms:created xsi:type="dcterms:W3CDTF">2002-10-01T12:44:42Z</dcterms:created>
  <dcterms:modified xsi:type="dcterms:W3CDTF">2023-09-18T07:43:37Z</dcterms:modified>
</cp:coreProperties>
</file>